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3" r:id="rId1"/>
  </p:sldMasterIdLst>
  <p:notesMasterIdLst>
    <p:notesMasterId r:id="rId48"/>
  </p:notesMasterIdLst>
  <p:handoutMasterIdLst>
    <p:handoutMasterId r:id="rId49"/>
  </p:handoutMasterIdLst>
  <p:sldIdLst>
    <p:sldId id="256" r:id="rId2"/>
    <p:sldId id="258" r:id="rId3"/>
    <p:sldId id="305" r:id="rId4"/>
    <p:sldId id="259" r:id="rId5"/>
    <p:sldId id="298" r:id="rId6"/>
    <p:sldId id="278" r:id="rId7"/>
    <p:sldId id="282" r:id="rId8"/>
    <p:sldId id="281" r:id="rId9"/>
    <p:sldId id="264" r:id="rId10"/>
    <p:sldId id="291" r:id="rId11"/>
    <p:sldId id="295" r:id="rId12"/>
    <p:sldId id="262" r:id="rId13"/>
    <p:sldId id="270" r:id="rId14"/>
    <p:sldId id="271" r:id="rId15"/>
    <p:sldId id="273" r:id="rId16"/>
    <p:sldId id="274" r:id="rId17"/>
    <p:sldId id="275" r:id="rId18"/>
    <p:sldId id="296" r:id="rId19"/>
    <p:sldId id="276" r:id="rId20"/>
    <p:sldId id="266" r:id="rId21"/>
    <p:sldId id="292" r:id="rId22"/>
    <p:sldId id="265" r:id="rId23"/>
    <p:sldId id="287" r:id="rId24"/>
    <p:sldId id="288" r:id="rId25"/>
    <p:sldId id="289" r:id="rId26"/>
    <p:sldId id="293" r:id="rId27"/>
    <p:sldId id="294" r:id="rId28"/>
    <p:sldId id="290" r:id="rId29"/>
    <p:sldId id="267" r:id="rId30"/>
    <p:sldId id="269" r:id="rId31"/>
    <p:sldId id="300" r:id="rId32"/>
    <p:sldId id="283" r:id="rId33"/>
    <p:sldId id="284" r:id="rId34"/>
    <p:sldId id="285" r:id="rId35"/>
    <p:sldId id="286" r:id="rId36"/>
    <p:sldId id="301" r:id="rId37"/>
    <p:sldId id="303" r:id="rId38"/>
    <p:sldId id="302" r:id="rId39"/>
    <p:sldId id="304" r:id="rId40"/>
    <p:sldId id="309" r:id="rId41"/>
    <p:sldId id="310" r:id="rId42"/>
    <p:sldId id="306" r:id="rId43"/>
    <p:sldId id="308" r:id="rId44"/>
    <p:sldId id="307" r:id="rId45"/>
    <p:sldId id="311" r:id="rId46"/>
    <p:sldId id="31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47D1BF4-5A65-4AEE-9A68-2E66F2371F8D}">
          <p14:sldIdLst>
            <p14:sldId id="256"/>
          </p14:sldIdLst>
        </p14:section>
        <p14:section name="Lecture Overview" id="{D1AEDBE2-3BAB-4481-A334-91B5260DFC5A}">
          <p14:sldIdLst>
            <p14:sldId id="258"/>
          </p14:sldIdLst>
        </p14:section>
        <p14:section name="Information Hiding" id="{A3321E28-24B8-41DB-977F-81DFA754B3FA}">
          <p14:sldIdLst>
            <p14:sldId id="305"/>
            <p14:sldId id="259"/>
          </p14:sldIdLst>
        </p14:section>
        <p14:section name="Watermarking" id="{D82CC15F-3183-473C-AC90-13E48C38838F}">
          <p14:sldIdLst>
            <p14:sldId id="298"/>
            <p14:sldId id="278"/>
            <p14:sldId id="282"/>
            <p14:sldId id="281"/>
            <p14:sldId id="264"/>
            <p14:sldId id="291"/>
            <p14:sldId id="295"/>
            <p14:sldId id="262"/>
            <p14:sldId id="270"/>
            <p14:sldId id="271"/>
            <p14:sldId id="273"/>
            <p14:sldId id="274"/>
            <p14:sldId id="275"/>
            <p14:sldId id="296"/>
            <p14:sldId id="276"/>
            <p14:sldId id="266"/>
            <p14:sldId id="292"/>
            <p14:sldId id="265"/>
            <p14:sldId id="287"/>
            <p14:sldId id="288"/>
            <p14:sldId id="289"/>
            <p14:sldId id="293"/>
            <p14:sldId id="294"/>
            <p14:sldId id="290"/>
            <p14:sldId id="267"/>
            <p14:sldId id="269"/>
          </p14:sldIdLst>
        </p14:section>
        <p14:section name="Steganography" id="{4B112F91-72C0-44A7-8AB6-3D0D450C6582}">
          <p14:sldIdLst>
            <p14:sldId id="300"/>
            <p14:sldId id="283"/>
            <p14:sldId id="284"/>
            <p14:sldId id="285"/>
            <p14:sldId id="286"/>
            <p14:sldId id="301"/>
            <p14:sldId id="303"/>
            <p14:sldId id="302"/>
            <p14:sldId id="304"/>
            <p14:sldId id="309"/>
            <p14:sldId id="310"/>
          </p14:sldIdLst>
        </p14:section>
        <p14:section name="Encryption and Comparison" id="{6897353A-EB36-42D7-86E8-59065DA6C0DA}">
          <p14:sldIdLst>
            <p14:sldId id="306"/>
            <p14:sldId id="308"/>
            <p14:sldId id="307"/>
            <p14:sldId id="311"/>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76" y="11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07B03B-1818-36DE-BC71-1589B71606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EA4BC83-76BB-54B2-47A7-AAFA77B1C2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57C5F-FDF1-4461-8BEB-7B650942ABC1}" type="datetimeFigureOut">
              <a:rPr lang="en-US" smtClean="0"/>
              <a:t>3/4/2025</a:t>
            </a:fld>
            <a:endParaRPr lang="en-US" dirty="0"/>
          </a:p>
        </p:txBody>
      </p:sp>
      <p:sp>
        <p:nvSpPr>
          <p:cNvPr id="4" name="Footer Placeholder 3">
            <a:extLst>
              <a:ext uri="{FF2B5EF4-FFF2-40B4-BE49-F238E27FC236}">
                <a16:creationId xmlns:a16="http://schemas.microsoft.com/office/drawing/2014/main" id="{598D7078-B9EC-077B-AAB1-78843354F1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Information hiding</a:t>
            </a:r>
          </a:p>
        </p:txBody>
      </p:sp>
      <p:sp>
        <p:nvSpPr>
          <p:cNvPr id="5" name="Slide Number Placeholder 4">
            <a:extLst>
              <a:ext uri="{FF2B5EF4-FFF2-40B4-BE49-F238E27FC236}">
                <a16:creationId xmlns:a16="http://schemas.microsoft.com/office/drawing/2014/main" id="{6E9E3C49-2DA4-5229-FC07-AF5C64561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65E7CF-5076-4F3B-B76A-DA09674628C1}" type="slidenum">
              <a:rPr lang="en-US" smtClean="0"/>
              <a:t>‹#›</a:t>
            </a:fld>
            <a:endParaRPr lang="en-US" dirty="0"/>
          </a:p>
        </p:txBody>
      </p:sp>
    </p:spTree>
    <p:extLst>
      <p:ext uri="{BB962C8B-B14F-4D97-AF65-F5344CB8AC3E}">
        <p14:creationId xmlns:p14="http://schemas.microsoft.com/office/powerpoint/2010/main" val="243243887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467F40-F767-44F2-AA8C-0A942D29D2BB}" type="datetimeFigureOut">
              <a:rPr lang="en-US" smtClean="0"/>
              <a:t>3/4/2025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Information hiding</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48D007-CB10-4C3E-A76A-23FBDDDC3D0C}" type="slidenum">
              <a:rPr lang="en-US" smtClean="0"/>
              <a:t>‹#›</a:t>
            </a:fld>
            <a:endParaRPr lang="en-US" dirty="0"/>
          </a:p>
        </p:txBody>
      </p:sp>
    </p:spTree>
    <p:extLst>
      <p:ext uri="{BB962C8B-B14F-4D97-AF65-F5344CB8AC3E}">
        <p14:creationId xmlns:p14="http://schemas.microsoft.com/office/powerpoint/2010/main" val="2578471475"/>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dirty="0"/>
              <a:t>Information hiding</a:t>
            </a:r>
          </a:p>
        </p:txBody>
      </p:sp>
    </p:spTree>
    <p:extLst>
      <p:ext uri="{BB962C8B-B14F-4D97-AF65-F5344CB8AC3E}">
        <p14:creationId xmlns:p14="http://schemas.microsoft.com/office/powerpoint/2010/main" val="374257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501FE-3714-C0F6-4D3E-5C2D869B3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C37777-B52A-AC6B-69ED-3FEAD0F8F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859B4-8C66-067D-CF9D-FE2577376DB2}"/>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F0DFC990-D708-65A9-84AD-14B9B54F4E0B}"/>
              </a:ext>
            </a:extLst>
          </p:cNvPr>
          <p:cNvSpPr>
            <a:spLocks noGrp="1"/>
          </p:cNvSpPr>
          <p:nvPr>
            <p:ph type="ftr" sz="quarter" idx="4"/>
          </p:nvPr>
        </p:nvSpPr>
        <p:spPr/>
        <p:txBody>
          <a:bodyPr/>
          <a:lstStyle/>
          <a:p>
            <a:r>
              <a:rPr lang="en-US" dirty="0"/>
              <a:t>Information hiding</a:t>
            </a:r>
          </a:p>
        </p:txBody>
      </p:sp>
    </p:spTree>
    <p:extLst>
      <p:ext uri="{BB962C8B-B14F-4D97-AF65-F5344CB8AC3E}">
        <p14:creationId xmlns:p14="http://schemas.microsoft.com/office/powerpoint/2010/main" val="4282945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dirty="0"/>
              <a:t>Information hiding</a:t>
            </a:r>
          </a:p>
        </p:txBody>
      </p:sp>
    </p:spTree>
    <p:extLst>
      <p:ext uri="{BB962C8B-B14F-4D97-AF65-F5344CB8AC3E}">
        <p14:creationId xmlns:p14="http://schemas.microsoft.com/office/powerpoint/2010/main" val="250030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dirty="0"/>
              <a:t>Information hiding</a:t>
            </a:r>
          </a:p>
        </p:txBody>
      </p:sp>
    </p:spTree>
    <p:extLst>
      <p:ext uri="{BB962C8B-B14F-4D97-AF65-F5344CB8AC3E}">
        <p14:creationId xmlns:p14="http://schemas.microsoft.com/office/powerpoint/2010/main" val="160232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dirty="0"/>
              <a:t>Information hiding</a:t>
            </a:r>
          </a:p>
        </p:txBody>
      </p:sp>
    </p:spTree>
    <p:extLst>
      <p:ext uri="{BB962C8B-B14F-4D97-AF65-F5344CB8AC3E}">
        <p14:creationId xmlns:p14="http://schemas.microsoft.com/office/powerpoint/2010/main" val="62086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5" name="Footer Placeholder 4"/>
          <p:cNvSpPr>
            <a:spLocks noGrp="1"/>
          </p:cNvSpPr>
          <p:nvPr>
            <p:ph type="ftr" sz="quarter" idx="11"/>
          </p:nvPr>
        </p:nvSpPr>
        <p:spPr>
          <a:xfrm>
            <a:off x="457200" y="6470704"/>
            <a:ext cx="10287191" cy="274320"/>
          </a:xfrm>
        </p:spPr>
        <p:txBody>
          <a:bodyPr/>
          <a:lstStyle>
            <a:lvl1pPr algn="l">
              <a:defRPr sz="1600" b="1"/>
            </a:lvl1pPr>
          </a:lstStyle>
          <a:p>
            <a:r>
              <a:rPr lang="en-US" cap="none" dirty="0"/>
              <a:t>Information Hiding, Shiraz university of technology</a:t>
            </a:r>
            <a:endParaRPr lang="en-US" dirty="0"/>
          </a:p>
        </p:txBody>
      </p:sp>
      <p:sp>
        <p:nvSpPr>
          <p:cNvPr id="6" name="Slide Number Placeholder 5"/>
          <p:cNvSpPr>
            <a:spLocks noGrp="1"/>
          </p:cNvSpPr>
          <p:nvPr>
            <p:ph type="sldNum" sz="quarter" idx="12"/>
          </p:nvPr>
        </p:nvSpPr>
        <p:spPr/>
        <p:txBody>
          <a:bodyPr/>
          <a:lstStyle/>
          <a:p>
            <a:fld id="{382B47E1-F59F-47B3-8D16-B2A0740F319A}" type="slidenum">
              <a:rPr lang="en-US" smtClean="0"/>
              <a:t>‹#›</a:t>
            </a:fld>
            <a:endParaRPr lang="en-US" dirty="0"/>
          </a:p>
        </p:txBody>
      </p:sp>
      <p:cxnSp>
        <p:nvCxnSpPr>
          <p:cNvPr id="14" name="Straight Connector 13"/>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8233107-685C-90D7-2591-4B7F6910EF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72262" y="244539"/>
            <a:ext cx="8772129" cy="4569499"/>
          </a:xfrm>
          <a:prstGeom prst="rect">
            <a:avLst/>
          </a:prstGeom>
          <a:ln>
            <a:noFill/>
          </a:ln>
          <a:effectLst>
            <a:softEdge rad="112500"/>
          </a:effectLst>
        </p:spPr>
      </p:pic>
    </p:spTree>
    <p:extLst>
      <p:ext uri="{BB962C8B-B14F-4D97-AF65-F5344CB8AC3E}">
        <p14:creationId xmlns:p14="http://schemas.microsoft.com/office/powerpoint/2010/main" val="1214062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Information Hiding, Shiraz university of technology</a:t>
            </a:r>
          </a:p>
        </p:txBody>
      </p:sp>
      <p:sp>
        <p:nvSpPr>
          <p:cNvPr id="6" name="Slide Number Placeholder 5"/>
          <p:cNvSpPr>
            <a:spLocks noGrp="1"/>
          </p:cNvSpPr>
          <p:nvPr>
            <p:ph type="sldNum" sz="quarter" idx="12"/>
          </p:nvPr>
        </p:nvSpPr>
        <p:spPr/>
        <p:txBody>
          <a:bodyPr/>
          <a:lstStyle/>
          <a:p>
            <a:fld id="{382B47E1-F59F-47B3-8D16-B2A0740F319A}" type="slidenum">
              <a:rPr lang="en-US" smtClean="0"/>
              <a:t>‹#›</a:t>
            </a:fld>
            <a:endParaRPr lang="en-US" dirty="0"/>
          </a:p>
        </p:txBody>
      </p:sp>
    </p:spTree>
    <p:extLst>
      <p:ext uri="{BB962C8B-B14F-4D97-AF65-F5344CB8AC3E}">
        <p14:creationId xmlns:p14="http://schemas.microsoft.com/office/powerpoint/2010/main" val="2432730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Information Hiding, Shiraz university of technology</a:t>
            </a:r>
          </a:p>
        </p:txBody>
      </p:sp>
      <p:sp>
        <p:nvSpPr>
          <p:cNvPr id="6" name="Slide Number Placeholder 5"/>
          <p:cNvSpPr>
            <a:spLocks noGrp="1"/>
          </p:cNvSpPr>
          <p:nvPr>
            <p:ph type="sldNum" sz="quarter" idx="12"/>
          </p:nvPr>
        </p:nvSpPr>
        <p:spPr/>
        <p:txBody>
          <a:bodyPr/>
          <a:lstStyle/>
          <a:p>
            <a:fld id="{382B47E1-F59F-47B3-8D16-B2A0740F319A}"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597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266723" cy="1499616"/>
          </a:xfrm>
        </p:spPr>
        <p:txBody>
          <a:bodyPr/>
          <a:lstStyle/>
          <a:p>
            <a:r>
              <a:rPr lang="en-US"/>
              <a:t>Click to edit Master title style</a:t>
            </a:r>
            <a:endParaRPr lang="en-US" dirty="0"/>
          </a:p>
        </p:txBody>
      </p:sp>
      <p:sp>
        <p:nvSpPr>
          <p:cNvPr id="3" name="Content Placeholder 2"/>
          <p:cNvSpPr>
            <a:spLocks noGrp="1"/>
          </p:cNvSpPr>
          <p:nvPr>
            <p:ph idx="1"/>
          </p:nvPr>
        </p:nvSpPr>
        <p:spPr>
          <a:xfrm>
            <a:off x="1024128" y="2286000"/>
            <a:ext cx="10266724"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024128" y="6461095"/>
            <a:ext cx="10266722" cy="274320"/>
          </a:xfrm>
        </p:spPr>
        <p:style>
          <a:lnRef idx="2">
            <a:schemeClr val="accent1"/>
          </a:lnRef>
          <a:fillRef idx="1">
            <a:schemeClr val="lt1"/>
          </a:fillRef>
          <a:effectRef idx="0">
            <a:schemeClr val="accent1"/>
          </a:effectRef>
          <a:fontRef idx="minor">
            <a:schemeClr val="dk1"/>
          </a:fontRef>
        </p:style>
        <p:txBody>
          <a:bodyPr/>
          <a:lstStyle>
            <a:lvl1pPr algn="l">
              <a:defRPr sz="1400" b="1"/>
            </a:lvl1pPr>
          </a:lstStyle>
          <a:p>
            <a:r>
              <a:rPr lang="en-US" cap="none" dirty="0"/>
              <a:t>Information Hiding, Shiraz University of Technology</a:t>
            </a:r>
            <a:endParaRPr lang="en-US" dirty="0"/>
          </a:p>
        </p:txBody>
      </p:sp>
      <p:sp>
        <p:nvSpPr>
          <p:cNvPr id="6" name="Slide Number Placeholder 5"/>
          <p:cNvSpPr>
            <a:spLocks noGrp="1"/>
          </p:cNvSpPr>
          <p:nvPr>
            <p:ph type="sldNum" sz="quarter" idx="12"/>
          </p:nvPr>
        </p:nvSpPr>
        <p:spPr>
          <a:xfrm>
            <a:off x="10813774" y="6461095"/>
            <a:ext cx="477076" cy="274320"/>
          </a:xfrm>
        </p:spPr>
        <p:txBody>
          <a:bodyPr/>
          <a:lstStyle>
            <a:lvl1pPr>
              <a:defRPr sz="1400" b="1"/>
            </a:lvl1pPr>
          </a:lstStyle>
          <a:p>
            <a:fld id="{382B47E1-F59F-47B3-8D16-B2A0740F319A}" type="slidenum">
              <a:rPr lang="en-US" smtClean="0"/>
              <a:pPr/>
              <a:t>‹#›</a:t>
            </a:fld>
            <a:endParaRPr lang="en-US" dirty="0"/>
          </a:p>
        </p:txBody>
      </p:sp>
    </p:spTree>
    <p:extLst>
      <p:ext uri="{BB962C8B-B14F-4D97-AF65-F5344CB8AC3E}">
        <p14:creationId xmlns:p14="http://schemas.microsoft.com/office/powerpoint/2010/main" val="1916650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Information Hiding, Shiraz university of technology</a:t>
            </a:r>
          </a:p>
        </p:txBody>
      </p:sp>
      <p:sp>
        <p:nvSpPr>
          <p:cNvPr id="6" name="Slide Number Placeholder 5"/>
          <p:cNvSpPr>
            <a:spLocks noGrp="1"/>
          </p:cNvSpPr>
          <p:nvPr>
            <p:ph type="sldNum" sz="quarter" idx="12"/>
          </p:nvPr>
        </p:nvSpPr>
        <p:spPr/>
        <p:txBody>
          <a:bodyPr/>
          <a:lstStyle/>
          <a:p>
            <a:fld id="{382B47E1-F59F-47B3-8D16-B2A0740F319A}" type="slidenum">
              <a:rPr lang="en-US" smtClean="0"/>
              <a:t>‹#›</a:t>
            </a:fld>
            <a:endParaRPr lang="en-US" dirty="0"/>
          </a:p>
        </p:txBody>
      </p:sp>
      <p:sp>
        <p:nvSpPr>
          <p:cNvPr id="10" name="Rectangle 9"/>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38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Information Hiding, Shiraz university of technology</a:t>
            </a:r>
          </a:p>
        </p:txBody>
      </p:sp>
      <p:sp>
        <p:nvSpPr>
          <p:cNvPr id="7" name="Slide Number Placeholder 6"/>
          <p:cNvSpPr>
            <a:spLocks noGrp="1"/>
          </p:cNvSpPr>
          <p:nvPr>
            <p:ph type="sldNum" sz="quarter" idx="12"/>
          </p:nvPr>
        </p:nvSpPr>
        <p:spPr/>
        <p:txBody>
          <a:bodyPr/>
          <a:lstStyle/>
          <a:p>
            <a:fld id="{382B47E1-F59F-47B3-8D16-B2A0740F319A}" type="slidenum">
              <a:rPr lang="en-US" smtClean="0"/>
              <a:t>‹#›</a:t>
            </a:fld>
            <a:endParaRPr lang="en-US" dirty="0"/>
          </a:p>
        </p:txBody>
      </p:sp>
    </p:spTree>
    <p:extLst>
      <p:ext uri="{BB962C8B-B14F-4D97-AF65-F5344CB8AC3E}">
        <p14:creationId xmlns:p14="http://schemas.microsoft.com/office/powerpoint/2010/main" val="2261288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dirty="0"/>
              <a:t>Information Hiding, Shiraz university of technology</a:t>
            </a:r>
          </a:p>
        </p:txBody>
      </p:sp>
      <p:sp>
        <p:nvSpPr>
          <p:cNvPr id="9" name="Slide Number Placeholder 8"/>
          <p:cNvSpPr>
            <a:spLocks noGrp="1"/>
          </p:cNvSpPr>
          <p:nvPr>
            <p:ph type="sldNum" sz="quarter" idx="12"/>
          </p:nvPr>
        </p:nvSpPr>
        <p:spPr/>
        <p:txBody>
          <a:bodyPr/>
          <a:lstStyle/>
          <a:p>
            <a:fld id="{382B47E1-F59F-47B3-8D16-B2A0740F319A}" type="slidenum">
              <a:rPr lang="en-US" smtClean="0"/>
              <a:t>‹#›</a:t>
            </a:fld>
            <a:endParaRPr lang="en-US" dirty="0"/>
          </a:p>
        </p:txBody>
      </p:sp>
    </p:spTree>
    <p:extLst>
      <p:ext uri="{BB962C8B-B14F-4D97-AF65-F5344CB8AC3E}">
        <p14:creationId xmlns:p14="http://schemas.microsoft.com/office/powerpoint/2010/main" val="3336177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Information Hiding, Shiraz university of technology</a:t>
            </a:r>
          </a:p>
        </p:txBody>
      </p:sp>
      <p:sp>
        <p:nvSpPr>
          <p:cNvPr id="5" name="Slide Number Placeholder 4"/>
          <p:cNvSpPr>
            <a:spLocks noGrp="1"/>
          </p:cNvSpPr>
          <p:nvPr>
            <p:ph type="sldNum" sz="quarter" idx="12"/>
          </p:nvPr>
        </p:nvSpPr>
        <p:spPr/>
        <p:txBody>
          <a:bodyPr/>
          <a:lstStyle/>
          <a:p>
            <a:fld id="{382B47E1-F59F-47B3-8D16-B2A0740F319A}" type="slidenum">
              <a:rPr lang="en-US" smtClean="0"/>
              <a:t>‹#›</a:t>
            </a:fld>
            <a:endParaRPr lang="en-US" dirty="0"/>
          </a:p>
        </p:txBody>
      </p:sp>
    </p:spTree>
    <p:extLst>
      <p:ext uri="{BB962C8B-B14F-4D97-AF65-F5344CB8AC3E}">
        <p14:creationId xmlns:p14="http://schemas.microsoft.com/office/powerpoint/2010/main" val="1485396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dirty="0"/>
              <a:t>Information Hiding, Shiraz university of technology</a:t>
            </a:r>
          </a:p>
        </p:txBody>
      </p:sp>
      <p:sp>
        <p:nvSpPr>
          <p:cNvPr id="4" name="Slide Number Placeholder 3"/>
          <p:cNvSpPr>
            <a:spLocks noGrp="1"/>
          </p:cNvSpPr>
          <p:nvPr>
            <p:ph type="sldNum" sz="quarter" idx="12"/>
          </p:nvPr>
        </p:nvSpPr>
        <p:spPr/>
        <p:txBody>
          <a:bodyPr/>
          <a:lstStyle/>
          <a:p>
            <a:fld id="{382B47E1-F59F-47B3-8D16-B2A0740F319A}" type="slidenum">
              <a:rPr lang="en-US" smtClean="0"/>
              <a:t>‹#›</a:t>
            </a:fld>
            <a:endParaRPr lang="en-US" dirty="0"/>
          </a:p>
        </p:txBody>
      </p:sp>
    </p:spTree>
    <p:extLst>
      <p:ext uri="{BB962C8B-B14F-4D97-AF65-F5344CB8AC3E}">
        <p14:creationId xmlns:p14="http://schemas.microsoft.com/office/powerpoint/2010/main" val="182337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Information Hiding, Shiraz university of technology</a:t>
            </a:r>
          </a:p>
        </p:txBody>
      </p:sp>
      <p:sp>
        <p:nvSpPr>
          <p:cNvPr id="7" name="Slide Number Placeholder 6"/>
          <p:cNvSpPr>
            <a:spLocks noGrp="1"/>
          </p:cNvSpPr>
          <p:nvPr>
            <p:ph type="sldNum" sz="quarter" idx="12"/>
          </p:nvPr>
        </p:nvSpPr>
        <p:spPr/>
        <p:txBody>
          <a:bodyPr/>
          <a:lstStyle/>
          <a:p>
            <a:fld id="{382B47E1-F59F-47B3-8D16-B2A0740F319A}" type="slidenum">
              <a:rPr lang="en-US" smtClean="0"/>
              <a:t>‹#›</a:t>
            </a:fld>
            <a:endParaRPr lang="en-US" dirty="0"/>
          </a:p>
        </p:txBody>
      </p:sp>
    </p:spTree>
    <p:extLst>
      <p:ext uri="{BB962C8B-B14F-4D97-AF65-F5344CB8AC3E}">
        <p14:creationId xmlns:p14="http://schemas.microsoft.com/office/powerpoint/2010/main" val="3471220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Information Hiding, Shiraz university of technology</a:t>
            </a:r>
          </a:p>
        </p:txBody>
      </p:sp>
      <p:sp>
        <p:nvSpPr>
          <p:cNvPr id="7" name="Slide Number Placeholder 6"/>
          <p:cNvSpPr>
            <a:spLocks noGrp="1"/>
          </p:cNvSpPr>
          <p:nvPr>
            <p:ph type="sldNum" sz="quarter" idx="12"/>
          </p:nvPr>
        </p:nvSpPr>
        <p:spPr/>
        <p:txBody>
          <a:bodyPr/>
          <a:lstStyle/>
          <a:p>
            <a:fld id="{382B47E1-F59F-47B3-8D16-B2A0740F319A}" type="slidenum">
              <a:rPr lang="en-US" smtClean="0"/>
              <a:t>‹#›</a:t>
            </a:fld>
            <a:endParaRPr lang="en-US" dirty="0"/>
          </a:p>
        </p:txBody>
      </p:sp>
    </p:spTree>
    <p:extLst>
      <p:ext uri="{BB962C8B-B14F-4D97-AF65-F5344CB8AC3E}">
        <p14:creationId xmlns:p14="http://schemas.microsoft.com/office/powerpoint/2010/main" val="143070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dirty="0"/>
              <a:t>Information Hiding, Shiraz university of technology</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82B47E1-F59F-47B3-8D16-B2A0740F319A}"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8809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arxiv.org/abs/2301.1022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7F952-F51B-9E16-AE94-2AF7EC3BB433}"/>
              </a:ext>
            </a:extLst>
          </p:cNvPr>
          <p:cNvSpPr>
            <a:spLocks noGrp="1"/>
          </p:cNvSpPr>
          <p:nvPr>
            <p:ph type="ctrTitle"/>
          </p:nvPr>
        </p:nvSpPr>
        <p:spPr/>
        <p:txBody>
          <a:bodyPr/>
          <a:lstStyle/>
          <a:p>
            <a:r>
              <a:rPr lang="en-US" b="1" dirty="0">
                <a:solidFill>
                  <a:srgbClr val="002060"/>
                </a:solidFill>
              </a:rPr>
              <a:t>INFORMATION HIDING</a:t>
            </a:r>
          </a:p>
        </p:txBody>
      </p:sp>
      <p:sp>
        <p:nvSpPr>
          <p:cNvPr id="3" name="Subtitle 2">
            <a:extLst>
              <a:ext uri="{FF2B5EF4-FFF2-40B4-BE49-F238E27FC236}">
                <a16:creationId xmlns:a16="http://schemas.microsoft.com/office/drawing/2014/main" id="{16550EBE-03C9-6663-B172-AE3DCD9F5899}"/>
              </a:ext>
            </a:extLst>
          </p:cNvPr>
          <p:cNvSpPr>
            <a:spLocks noGrp="1"/>
          </p:cNvSpPr>
          <p:nvPr>
            <p:ph type="subTitle" idx="1"/>
          </p:nvPr>
        </p:nvSpPr>
        <p:spPr/>
        <p:txBody>
          <a:bodyPr/>
          <a:lstStyle/>
          <a:p>
            <a:r>
              <a:rPr lang="en-US" b="1" dirty="0">
                <a:solidFill>
                  <a:srgbClr val="FF0000"/>
                </a:solidFill>
              </a:rPr>
              <a:t>INTRODUCTION</a:t>
            </a:r>
          </a:p>
        </p:txBody>
      </p:sp>
      <p:sp>
        <p:nvSpPr>
          <p:cNvPr id="11" name="TextBox 10">
            <a:extLst>
              <a:ext uri="{FF2B5EF4-FFF2-40B4-BE49-F238E27FC236}">
                <a16:creationId xmlns:a16="http://schemas.microsoft.com/office/drawing/2014/main" id="{0E33094A-8749-D231-8FF5-43D6BA1D77A6}"/>
              </a:ext>
            </a:extLst>
          </p:cNvPr>
          <p:cNvSpPr txBox="1"/>
          <p:nvPr/>
        </p:nvSpPr>
        <p:spPr>
          <a:xfrm>
            <a:off x="2799521" y="6100011"/>
            <a:ext cx="5092148"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400" b="1" dirty="0">
                <a:solidFill>
                  <a:schemeClr val="bg2">
                    <a:lumMod val="25000"/>
                  </a:schemeClr>
                </a:solidFill>
              </a:rPr>
              <a:t>Adib Nikjou, Shiraz University of Technology, Spring 2025</a:t>
            </a:r>
          </a:p>
        </p:txBody>
      </p:sp>
      <p:sp>
        <p:nvSpPr>
          <p:cNvPr id="12" name="TextBox 11">
            <a:extLst>
              <a:ext uri="{FF2B5EF4-FFF2-40B4-BE49-F238E27FC236}">
                <a16:creationId xmlns:a16="http://schemas.microsoft.com/office/drawing/2014/main" id="{6836F5FC-DE9E-73DE-9E2E-86BA1C06E55F}"/>
              </a:ext>
            </a:extLst>
          </p:cNvPr>
          <p:cNvSpPr txBox="1"/>
          <p:nvPr/>
        </p:nvSpPr>
        <p:spPr>
          <a:xfrm>
            <a:off x="1928369" y="4806248"/>
            <a:ext cx="1742303" cy="307777"/>
          </a:xfrm>
          <a:prstGeom prst="rect">
            <a:avLst/>
          </a:prstGeom>
          <a:noFill/>
        </p:spPr>
        <p:txBody>
          <a:bodyPr wrap="square" rtlCol="0">
            <a:spAutoFit/>
          </a:bodyPr>
          <a:lstStyle/>
          <a:p>
            <a:r>
              <a:rPr lang="en-US" sz="1400" dirty="0"/>
              <a:t>Generated by DALL-E</a:t>
            </a:r>
          </a:p>
        </p:txBody>
      </p:sp>
    </p:spTree>
    <p:extLst>
      <p:ext uri="{BB962C8B-B14F-4D97-AF65-F5344CB8AC3E}">
        <p14:creationId xmlns:p14="http://schemas.microsoft.com/office/powerpoint/2010/main" val="1361514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FE596-BD5D-0F45-9803-9CE364F66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B9723-8688-5A18-8E6A-9FB891ABDC08}"/>
              </a:ext>
            </a:extLst>
          </p:cNvPr>
          <p:cNvSpPr>
            <a:spLocks noGrp="1"/>
          </p:cNvSpPr>
          <p:nvPr>
            <p:ph type="title"/>
          </p:nvPr>
        </p:nvSpPr>
        <p:spPr/>
        <p:txBody>
          <a:bodyPr/>
          <a:lstStyle/>
          <a:p>
            <a:r>
              <a:rPr lang="en-US" dirty="0">
                <a:solidFill>
                  <a:srgbClr val="002060"/>
                </a:solidFill>
              </a:rPr>
              <a:t>What is Digital Watermarking?</a:t>
            </a:r>
            <a:br>
              <a:rPr lang="en-US" dirty="0"/>
            </a:br>
            <a:r>
              <a:rPr lang="en-US" sz="2800" dirty="0"/>
              <a:t>Digital Watermarking: The Invisible Guardian</a:t>
            </a:r>
            <a:endParaRPr lang="en-US" dirty="0"/>
          </a:p>
        </p:txBody>
      </p:sp>
      <p:sp>
        <p:nvSpPr>
          <p:cNvPr id="3" name="Content Placeholder 2">
            <a:extLst>
              <a:ext uri="{FF2B5EF4-FFF2-40B4-BE49-F238E27FC236}">
                <a16:creationId xmlns:a16="http://schemas.microsoft.com/office/drawing/2014/main" id="{53BD2256-211B-8D50-3857-E77C8CE7796D}"/>
              </a:ext>
            </a:extLst>
          </p:cNvPr>
          <p:cNvSpPr>
            <a:spLocks noGrp="1"/>
          </p:cNvSpPr>
          <p:nvPr>
            <p:ph idx="1"/>
          </p:nvPr>
        </p:nvSpPr>
        <p:spPr>
          <a:xfrm>
            <a:off x="1024127" y="2084696"/>
            <a:ext cx="10266724" cy="4023360"/>
          </a:xfrm>
        </p:spPr>
        <p:txBody>
          <a:bodyPr/>
          <a:lstStyle/>
          <a:p>
            <a:pPr>
              <a:buFont typeface="Wingdings" panose="05000000000000000000" pitchFamily="2" charset="2"/>
              <a:buChar char="v"/>
            </a:pPr>
            <a:r>
              <a:rPr lang="en-US" dirty="0"/>
              <a:t> </a:t>
            </a:r>
            <a:r>
              <a:rPr lang="en-US" b="1" dirty="0"/>
              <a:t>We may use encryption as a supplementary tool to enhance security, but it can also draw attention.</a:t>
            </a:r>
          </a:p>
        </p:txBody>
      </p:sp>
      <p:sp>
        <p:nvSpPr>
          <p:cNvPr id="4" name="Footer Placeholder 3">
            <a:extLst>
              <a:ext uri="{FF2B5EF4-FFF2-40B4-BE49-F238E27FC236}">
                <a16:creationId xmlns:a16="http://schemas.microsoft.com/office/drawing/2014/main" id="{03992963-90CB-5DBC-3ECF-455BC880B802}"/>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5E5A1930-980D-8ECA-5E6F-DCBD5FC12D2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10" name="Picture 9">
            <a:extLst>
              <a:ext uri="{FF2B5EF4-FFF2-40B4-BE49-F238E27FC236}">
                <a16:creationId xmlns:a16="http://schemas.microsoft.com/office/drawing/2014/main" id="{241C93E4-5F97-5CCB-A1C0-12AD69147C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62637" y="2876812"/>
            <a:ext cx="6189702" cy="3395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9296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E6B17-AF0B-2EC6-63D2-9DE62A0AA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C1851-C9AE-0217-906D-99614E0F02BE}"/>
              </a:ext>
            </a:extLst>
          </p:cNvPr>
          <p:cNvSpPr>
            <a:spLocks noGrp="1"/>
          </p:cNvSpPr>
          <p:nvPr>
            <p:ph type="title"/>
          </p:nvPr>
        </p:nvSpPr>
        <p:spPr/>
        <p:txBody>
          <a:bodyPr>
            <a:normAutofit/>
          </a:bodyPr>
          <a:lstStyle/>
          <a:p>
            <a:r>
              <a:rPr lang="en-US" sz="4800" dirty="0">
                <a:solidFill>
                  <a:srgbClr val="002060"/>
                </a:solidFill>
              </a:rPr>
              <a:t>The Digital Revolution and Security Challenges</a:t>
            </a:r>
            <a:br>
              <a:rPr lang="en-US" sz="4800" dirty="0"/>
            </a:br>
            <a:r>
              <a:rPr lang="en-US" sz="2800" dirty="0"/>
              <a:t>Why Digital Security Matters Today</a:t>
            </a:r>
            <a:endParaRPr lang="en-US" sz="4800" dirty="0"/>
          </a:p>
        </p:txBody>
      </p:sp>
      <p:sp>
        <p:nvSpPr>
          <p:cNvPr id="3" name="Content Placeholder 2">
            <a:extLst>
              <a:ext uri="{FF2B5EF4-FFF2-40B4-BE49-F238E27FC236}">
                <a16:creationId xmlns:a16="http://schemas.microsoft.com/office/drawing/2014/main" id="{89440F63-28BA-88E3-9EAA-BA3A16658478}"/>
              </a:ext>
            </a:extLst>
          </p:cNvPr>
          <p:cNvSpPr>
            <a:spLocks noGrp="1"/>
          </p:cNvSpPr>
          <p:nvPr>
            <p:ph idx="1"/>
          </p:nvPr>
        </p:nvSpPr>
        <p:spPr>
          <a:xfrm>
            <a:off x="1024127" y="2120020"/>
            <a:ext cx="10266724" cy="4341075"/>
          </a:xfrm>
        </p:spPr>
        <p:txBody>
          <a:bodyPr>
            <a:normAutofit/>
          </a:bodyPr>
          <a:lstStyle/>
          <a:p>
            <a:r>
              <a:rPr lang="en-US" b="1" dirty="0"/>
              <a:t>The digital revolution has transformed how we create, share, and store information. Consider these facts:</a:t>
            </a:r>
          </a:p>
          <a:p>
            <a:pPr lvl="1">
              <a:buFont typeface="Arial" panose="020B0604020202020204" pitchFamily="34" charset="0"/>
              <a:buChar char="•"/>
            </a:pPr>
            <a:r>
              <a:rPr lang="en-US" dirty="0"/>
              <a:t> Over 2.5 quintillion bytes of data are created every day</a:t>
            </a:r>
          </a:p>
          <a:p>
            <a:pPr lvl="1">
              <a:buFont typeface="Arial" panose="020B0604020202020204" pitchFamily="34" charset="0"/>
              <a:buChar char="•"/>
            </a:pPr>
            <a:r>
              <a:rPr lang="en-US" dirty="0"/>
              <a:t> Digital content can be perfectly copied instantly</a:t>
            </a:r>
          </a:p>
          <a:p>
            <a:pPr lvl="1">
              <a:buFont typeface="Arial" panose="020B0604020202020204" pitchFamily="34" charset="0"/>
              <a:buChar char="•"/>
            </a:pPr>
            <a:r>
              <a:rPr lang="en-US" dirty="0"/>
              <a:t> Information travels across global networks in seconds</a:t>
            </a:r>
          </a:p>
          <a:p>
            <a:pPr lvl="1">
              <a:buFont typeface="Arial" panose="020B0604020202020204" pitchFamily="34" charset="0"/>
              <a:buChar char="•"/>
            </a:pPr>
            <a:r>
              <a:rPr lang="en-US" dirty="0"/>
              <a:t> Digital assets have significant monetary and strategic value</a:t>
            </a:r>
          </a:p>
          <a:p>
            <a:pPr lvl="1">
              <a:buFont typeface="Arial" panose="020B0604020202020204" pitchFamily="34" charset="0"/>
              <a:buChar char="•"/>
            </a:pPr>
            <a:endParaRPr lang="en-US" dirty="0"/>
          </a:p>
          <a:p>
            <a:r>
              <a:rPr lang="en-US" b="1" dirty="0"/>
              <a:t>This transformation brings new vulnerabilities:</a:t>
            </a:r>
          </a:p>
          <a:p>
            <a:pPr lvl="1">
              <a:buFont typeface="Arial" panose="020B0604020202020204" pitchFamily="34" charset="0"/>
              <a:buChar char="•"/>
            </a:pPr>
            <a:r>
              <a:rPr lang="en-US" dirty="0"/>
              <a:t> Data can be intercepted during transmission</a:t>
            </a:r>
          </a:p>
          <a:p>
            <a:pPr lvl="1">
              <a:buFont typeface="Arial" panose="020B0604020202020204" pitchFamily="34" charset="0"/>
              <a:buChar char="•"/>
            </a:pPr>
            <a:r>
              <a:rPr lang="en-US" dirty="0"/>
              <a:t> Digital files can be modified without leaving visible traces</a:t>
            </a:r>
          </a:p>
          <a:p>
            <a:pPr lvl="1">
              <a:buFont typeface="Arial" panose="020B0604020202020204" pitchFamily="34" charset="0"/>
              <a:buChar char="•"/>
            </a:pPr>
            <a:r>
              <a:rPr lang="en-US" dirty="0"/>
              <a:t> Perfect copies make ownership difficult to prove</a:t>
            </a:r>
          </a:p>
          <a:p>
            <a:pPr lvl="1">
              <a:buFont typeface="Arial" panose="020B0604020202020204" pitchFamily="34" charset="0"/>
              <a:buChar char="•"/>
            </a:pPr>
            <a:r>
              <a:rPr lang="en-US" dirty="0"/>
              <a:t> Global connectivity increases attack surfaces</a:t>
            </a:r>
          </a:p>
          <a:p>
            <a:endParaRPr lang="en-US" dirty="0"/>
          </a:p>
        </p:txBody>
      </p:sp>
      <p:sp>
        <p:nvSpPr>
          <p:cNvPr id="4" name="Footer Placeholder 3">
            <a:extLst>
              <a:ext uri="{FF2B5EF4-FFF2-40B4-BE49-F238E27FC236}">
                <a16:creationId xmlns:a16="http://schemas.microsoft.com/office/drawing/2014/main" id="{6D25B437-98FB-305D-2E13-52D03C2B11D8}"/>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DCAA2405-4D30-FC5E-31F6-2F307EC2C697}"/>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391615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63D6-17E9-E33D-F8B1-29979A2BC578}"/>
              </a:ext>
            </a:extLst>
          </p:cNvPr>
          <p:cNvSpPr>
            <a:spLocks noGrp="1"/>
          </p:cNvSpPr>
          <p:nvPr>
            <p:ph type="title"/>
          </p:nvPr>
        </p:nvSpPr>
        <p:spPr/>
        <p:txBody>
          <a:bodyPr/>
          <a:lstStyle/>
          <a:p>
            <a:r>
              <a:rPr lang="en-US" dirty="0">
                <a:solidFill>
                  <a:srgbClr val="002060"/>
                </a:solidFill>
              </a:rPr>
              <a:t>The Role of Digital Watermarking</a:t>
            </a:r>
            <a:br>
              <a:rPr lang="en-US" dirty="0"/>
            </a:br>
            <a:r>
              <a:rPr lang="en-US" sz="2800" dirty="0"/>
              <a:t>Digital Watermarking in Modern Security</a:t>
            </a:r>
            <a:endParaRPr lang="en-US" dirty="0"/>
          </a:p>
        </p:txBody>
      </p:sp>
      <p:sp>
        <p:nvSpPr>
          <p:cNvPr id="3" name="Content Placeholder 2">
            <a:extLst>
              <a:ext uri="{FF2B5EF4-FFF2-40B4-BE49-F238E27FC236}">
                <a16:creationId xmlns:a16="http://schemas.microsoft.com/office/drawing/2014/main" id="{14D655FD-75CE-B7E3-7751-0175C9ABA0A1}"/>
              </a:ext>
            </a:extLst>
          </p:cNvPr>
          <p:cNvSpPr>
            <a:spLocks noGrp="1"/>
          </p:cNvSpPr>
          <p:nvPr>
            <p:ph idx="1"/>
          </p:nvPr>
        </p:nvSpPr>
        <p:spPr/>
        <p:txBody>
          <a:bodyPr>
            <a:normAutofit/>
          </a:bodyPr>
          <a:lstStyle/>
          <a:p>
            <a:r>
              <a:rPr lang="en-US" b="1" dirty="0"/>
              <a:t>Digital watermarking represents a crucial tool in our security arsenal:</a:t>
            </a:r>
          </a:p>
          <a:p>
            <a:r>
              <a:rPr lang="en-US" b="1" dirty="0"/>
              <a:t>Protection Mechanisms:</a:t>
            </a:r>
          </a:p>
          <a:p>
            <a:pPr lvl="1">
              <a:buFont typeface="Arial" panose="020B0604020202020204" pitchFamily="34" charset="0"/>
              <a:buChar char="•"/>
            </a:pPr>
            <a:r>
              <a:rPr lang="en-US" dirty="0"/>
              <a:t> Embedding ownership information directly into content</a:t>
            </a:r>
          </a:p>
          <a:p>
            <a:pPr lvl="1">
              <a:buFont typeface="Arial" panose="020B0604020202020204" pitchFamily="34" charset="0"/>
              <a:buChar char="•"/>
            </a:pPr>
            <a:r>
              <a:rPr lang="en-US" dirty="0"/>
              <a:t> Creating tamper-evident digital media</a:t>
            </a:r>
          </a:p>
          <a:p>
            <a:pPr lvl="1">
              <a:buFont typeface="Arial" panose="020B0604020202020204" pitchFamily="34" charset="0"/>
              <a:buChar char="•"/>
            </a:pPr>
            <a:r>
              <a:rPr lang="en-US" dirty="0"/>
              <a:t> Enabling content tracking and verification</a:t>
            </a:r>
          </a:p>
          <a:p>
            <a:r>
              <a:rPr lang="en-US" b="1" dirty="0"/>
              <a:t>Key Advantages:</a:t>
            </a:r>
          </a:p>
          <a:p>
            <a:pPr lvl="1">
              <a:buFont typeface="Arial" panose="020B0604020202020204" pitchFamily="34" charset="0"/>
              <a:buChar char="•"/>
            </a:pPr>
            <a:r>
              <a:rPr lang="en-US" dirty="0"/>
              <a:t> Persists within the content itself</a:t>
            </a:r>
          </a:p>
          <a:p>
            <a:pPr lvl="1">
              <a:buFont typeface="Arial" panose="020B0604020202020204" pitchFamily="34" charset="0"/>
              <a:buChar char="•"/>
            </a:pPr>
            <a:r>
              <a:rPr lang="en-US" dirty="0"/>
              <a:t> Can survive format conversions and processing</a:t>
            </a:r>
          </a:p>
          <a:p>
            <a:pPr lvl="1">
              <a:buFont typeface="Arial" panose="020B0604020202020204" pitchFamily="34" charset="0"/>
              <a:buChar char="•"/>
            </a:pPr>
            <a:r>
              <a:rPr lang="en-US" dirty="0"/>
              <a:t> Provides proof of ownership and authenticity</a:t>
            </a:r>
          </a:p>
          <a:p>
            <a:pPr lvl="1">
              <a:buFont typeface="Arial" panose="020B0604020202020204" pitchFamily="34" charset="0"/>
              <a:buChar char="•"/>
            </a:pPr>
            <a:r>
              <a:rPr lang="en-US" dirty="0"/>
              <a:t> Works alongside other security measures</a:t>
            </a:r>
          </a:p>
          <a:p>
            <a:endParaRPr lang="en-US" dirty="0"/>
          </a:p>
        </p:txBody>
      </p:sp>
      <p:sp>
        <p:nvSpPr>
          <p:cNvPr id="4" name="Footer Placeholder 3">
            <a:extLst>
              <a:ext uri="{FF2B5EF4-FFF2-40B4-BE49-F238E27FC236}">
                <a16:creationId xmlns:a16="http://schemas.microsoft.com/office/drawing/2014/main" id="{9948029B-862D-43F2-22FD-E9745E04BE85}"/>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F2748671-F7FD-4E1A-7AE4-A60DC73F21A8}"/>
              </a:ext>
            </a:extLst>
          </p:cNvPr>
          <p:cNvSpPr>
            <a:spLocks noGrp="1"/>
          </p:cNvSpPr>
          <p:nvPr>
            <p:ph type="sldNum" sz="quarter" idx="12"/>
          </p:nvPr>
        </p:nvSpPr>
        <p:spPr/>
        <p:txBody>
          <a:bodyPr/>
          <a:lstStyle/>
          <a:p>
            <a:fld id="{382B47E1-F59F-47B3-8D16-B2A0740F319A}" type="slidenum">
              <a:rPr lang="en-US" smtClean="0"/>
              <a:pPr/>
              <a:t>12</a:t>
            </a:fld>
            <a:endParaRPr lang="en-US" dirty="0"/>
          </a:p>
        </p:txBody>
      </p:sp>
    </p:spTree>
    <p:extLst>
      <p:ext uri="{BB962C8B-B14F-4D97-AF65-F5344CB8AC3E}">
        <p14:creationId xmlns:p14="http://schemas.microsoft.com/office/powerpoint/2010/main" val="1344934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85DF-FE8F-D69F-C911-444A1FB5B1B7}"/>
              </a:ext>
            </a:extLst>
          </p:cNvPr>
          <p:cNvSpPr>
            <a:spLocks noGrp="1"/>
          </p:cNvSpPr>
          <p:nvPr>
            <p:ph type="title"/>
          </p:nvPr>
        </p:nvSpPr>
        <p:spPr/>
        <p:txBody>
          <a:bodyPr/>
          <a:lstStyle/>
          <a:p>
            <a:r>
              <a:rPr lang="en-US" dirty="0">
                <a:solidFill>
                  <a:srgbClr val="002060"/>
                </a:solidFill>
              </a:rPr>
              <a:t>Applications in the Real World</a:t>
            </a:r>
            <a:br>
              <a:rPr lang="en-US" dirty="0"/>
            </a:br>
            <a:r>
              <a:rPr lang="en-US" sz="2800" dirty="0"/>
              <a:t>Digital Watermarking in Action</a:t>
            </a:r>
            <a:endParaRPr lang="en-US" dirty="0"/>
          </a:p>
        </p:txBody>
      </p:sp>
      <p:sp>
        <p:nvSpPr>
          <p:cNvPr id="3" name="Content Placeholder 2">
            <a:extLst>
              <a:ext uri="{FF2B5EF4-FFF2-40B4-BE49-F238E27FC236}">
                <a16:creationId xmlns:a16="http://schemas.microsoft.com/office/drawing/2014/main" id="{7FDC041D-F3C8-C54A-EC69-741A622E6B54}"/>
              </a:ext>
            </a:extLst>
          </p:cNvPr>
          <p:cNvSpPr>
            <a:spLocks noGrp="1"/>
          </p:cNvSpPr>
          <p:nvPr>
            <p:ph idx="1"/>
          </p:nvPr>
        </p:nvSpPr>
        <p:spPr/>
        <p:txBody>
          <a:bodyPr>
            <a:normAutofit/>
          </a:bodyPr>
          <a:lstStyle/>
          <a:p>
            <a:r>
              <a:rPr lang="en-US" b="1" dirty="0"/>
              <a:t>Digital watermarking serves numerous practical purposes</a:t>
            </a:r>
            <a:r>
              <a:rPr lang="en-US" dirty="0"/>
              <a:t>:</a:t>
            </a:r>
          </a:p>
          <a:p>
            <a:r>
              <a:rPr lang="en-US" b="1" dirty="0"/>
              <a:t>Copyright Protection</a:t>
            </a:r>
            <a:r>
              <a:rPr lang="en-US" dirty="0"/>
              <a:t>:</a:t>
            </a:r>
          </a:p>
          <a:p>
            <a:pPr lvl="1">
              <a:buFont typeface="Arial" panose="020B0604020202020204" pitchFamily="34" charset="0"/>
              <a:buChar char="•"/>
            </a:pPr>
            <a:r>
              <a:rPr lang="en-US" dirty="0"/>
              <a:t>Embedding ownership information</a:t>
            </a:r>
          </a:p>
          <a:p>
            <a:pPr lvl="1">
              <a:buFont typeface="Arial" panose="020B0604020202020204" pitchFamily="34" charset="0"/>
              <a:buChar char="•"/>
            </a:pPr>
            <a:r>
              <a:rPr lang="en-US" dirty="0"/>
              <a:t>Tracking unauthorized distribution</a:t>
            </a:r>
          </a:p>
          <a:p>
            <a:pPr lvl="1">
              <a:buFont typeface="Arial" panose="020B0604020202020204" pitchFamily="34" charset="0"/>
              <a:buChar char="•"/>
            </a:pPr>
            <a:r>
              <a:rPr lang="en-US" dirty="0"/>
              <a:t>Providing proof of ownership</a:t>
            </a:r>
          </a:p>
          <a:p>
            <a:pPr lvl="1">
              <a:buFont typeface="Arial" panose="020B0604020202020204" pitchFamily="34" charset="0"/>
              <a:buChar char="•"/>
            </a:pPr>
            <a:endParaRPr lang="en-US" dirty="0"/>
          </a:p>
          <a:p>
            <a:r>
              <a:rPr lang="en-US" b="1" dirty="0"/>
              <a:t>Content Authentication</a:t>
            </a:r>
            <a:r>
              <a:rPr lang="en-US" dirty="0"/>
              <a:t>:</a:t>
            </a:r>
          </a:p>
          <a:p>
            <a:pPr lvl="1">
              <a:buFont typeface="Arial" panose="020B0604020202020204" pitchFamily="34" charset="0"/>
              <a:buChar char="•"/>
            </a:pPr>
            <a:r>
              <a:rPr lang="en-US" dirty="0"/>
              <a:t>Detecting tampering</a:t>
            </a:r>
          </a:p>
          <a:p>
            <a:pPr lvl="1">
              <a:buFont typeface="Arial" panose="020B0604020202020204" pitchFamily="34" charset="0"/>
              <a:buChar char="•"/>
            </a:pPr>
            <a:r>
              <a:rPr lang="en-US" dirty="0"/>
              <a:t>Verifying content integrity</a:t>
            </a:r>
          </a:p>
          <a:p>
            <a:pPr lvl="1">
              <a:buFont typeface="Arial" panose="020B0604020202020204" pitchFamily="34" charset="0"/>
              <a:buChar char="•"/>
            </a:pPr>
            <a:r>
              <a:rPr lang="en-US" dirty="0"/>
              <a:t>Ensuring source authenticity</a:t>
            </a:r>
          </a:p>
          <a:p>
            <a:endParaRPr lang="en-US" dirty="0"/>
          </a:p>
        </p:txBody>
      </p:sp>
      <p:sp>
        <p:nvSpPr>
          <p:cNvPr id="4" name="Footer Placeholder 3">
            <a:extLst>
              <a:ext uri="{FF2B5EF4-FFF2-40B4-BE49-F238E27FC236}">
                <a16:creationId xmlns:a16="http://schemas.microsoft.com/office/drawing/2014/main" id="{6298F026-ED45-E4A3-20A9-6DF3974738B5}"/>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A7665ACF-B332-853E-0E07-AE5B6087465F}"/>
              </a:ext>
            </a:extLst>
          </p:cNvPr>
          <p:cNvSpPr>
            <a:spLocks noGrp="1"/>
          </p:cNvSpPr>
          <p:nvPr>
            <p:ph type="sldNum" sz="quarter" idx="12"/>
          </p:nvPr>
        </p:nvSpPr>
        <p:spPr/>
        <p:txBody>
          <a:bodyPr/>
          <a:lstStyle/>
          <a:p>
            <a:fld id="{382B47E1-F59F-47B3-8D16-B2A0740F319A}" type="slidenum">
              <a:rPr lang="en-US" smtClean="0"/>
              <a:pPr/>
              <a:t>13</a:t>
            </a:fld>
            <a:endParaRPr lang="en-US" dirty="0"/>
          </a:p>
        </p:txBody>
      </p:sp>
    </p:spTree>
    <p:extLst>
      <p:ext uri="{BB962C8B-B14F-4D97-AF65-F5344CB8AC3E}">
        <p14:creationId xmlns:p14="http://schemas.microsoft.com/office/powerpoint/2010/main" val="335197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3CCC2-ECFD-209F-0804-481DE520B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739F16-6854-8D47-AB3F-A1D564DA605B}"/>
              </a:ext>
            </a:extLst>
          </p:cNvPr>
          <p:cNvSpPr>
            <a:spLocks noGrp="1"/>
          </p:cNvSpPr>
          <p:nvPr>
            <p:ph type="title"/>
          </p:nvPr>
        </p:nvSpPr>
        <p:spPr/>
        <p:txBody>
          <a:bodyPr/>
          <a:lstStyle/>
          <a:p>
            <a:r>
              <a:rPr lang="en-US" dirty="0">
                <a:solidFill>
                  <a:srgbClr val="002060"/>
                </a:solidFill>
              </a:rPr>
              <a:t>Applications in the Real World</a:t>
            </a:r>
            <a:br>
              <a:rPr lang="en-US" dirty="0"/>
            </a:br>
            <a:r>
              <a:rPr lang="en-US" sz="2800" dirty="0"/>
              <a:t>Digital Watermarking in Action</a:t>
            </a:r>
            <a:endParaRPr lang="en-US" dirty="0"/>
          </a:p>
        </p:txBody>
      </p:sp>
      <p:sp>
        <p:nvSpPr>
          <p:cNvPr id="3" name="Content Placeholder 2">
            <a:extLst>
              <a:ext uri="{FF2B5EF4-FFF2-40B4-BE49-F238E27FC236}">
                <a16:creationId xmlns:a16="http://schemas.microsoft.com/office/drawing/2014/main" id="{ABA5F067-993A-67FF-7FF1-47363791867C}"/>
              </a:ext>
            </a:extLst>
          </p:cNvPr>
          <p:cNvSpPr>
            <a:spLocks noGrp="1"/>
          </p:cNvSpPr>
          <p:nvPr>
            <p:ph idx="1"/>
          </p:nvPr>
        </p:nvSpPr>
        <p:spPr/>
        <p:txBody>
          <a:bodyPr>
            <a:normAutofit/>
          </a:bodyPr>
          <a:lstStyle/>
          <a:p>
            <a:r>
              <a:rPr lang="en-US" b="1" dirty="0"/>
              <a:t>Broadcast Monitoring:</a:t>
            </a:r>
          </a:p>
          <a:p>
            <a:pPr lvl="1">
              <a:buFont typeface="Arial" panose="020B0604020202020204" pitchFamily="34" charset="0"/>
              <a:buChar char="•"/>
            </a:pPr>
            <a:r>
              <a:rPr lang="en-US" dirty="0"/>
              <a:t>Tracking when and where content(Mostly Advertisement) is aired</a:t>
            </a:r>
          </a:p>
          <a:p>
            <a:pPr lvl="1">
              <a:buFont typeface="Arial" panose="020B0604020202020204" pitchFamily="34" charset="0"/>
              <a:buChar char="•"/>
            </a:pPr>
            <a:r>
              <a:rPr lang="en-US" dirty="0"/>
              <a:t>Verifying advertising broadcasts</a:t>
            </a:r>
          </a:p>
          <a:p>
            <a:pPr lvl="1">
              <a:buFont typeface="Arial" panose="020B0604020202020204" pitchFamily="34" charset="0"/>
              <a:buChar char="•"/>
            </a:pPr>
            <a:r>
              <a:rPr lang="en-US" dirty="0"/>
              <a:t>Collecting usage statistics</a:t>
            </a:r>
          </a:p>
          <a:p>
            <a:pPr lvl="1">
              <a:buFont typeface="Arial" panose="020B0604020202020204" pitchFamily="34" charset="0"/>
              <a:buChar char="•"/>
            </a:pPr>
            <a:endParaRPr lang="en-US" dirty="0"/>
          </a:p>
          <a:p>
            <a:r>
              <a:rPr lang="en-US" b="1" dirty="0"/>
              <a:t>Medical Applications:</a:t>
            </a:r>
          </a:p>
          <a:p>
            <a:pPr lvl="1">
              <a:buFont typeface="Arial" panose="020B0604020202020204" pitchFamily="34" charset="0"/>
              <a:buChar char="•"/>
            </a:pPr>
            <a:r>
              <a:rPr lang="en-US" dirty="0"/>
              <a:t>Protecting patient information</a:t>
            </a:r>
          </a:p>
          <a:p>
            <a:pPr lvl="1">
              <a:buFont typeface="Arial" panose="020B0604020202020204" pitchFamily="34" charset="0"/>
              <a:buChar char="•"/>
            </a:pPr>
            <a:r>
              <a:rPr lang="en-US" dirty="0"/>
              <a:t>Ensuring image authenticity</a:t>
            </a:r>
          </a:p>
          <a:p>
            <a:pPr lvl="1">
              <a:buFont typeface="Arial" panose="020B0604020202020204" pitchFamily="34" charset="0"/>
              <a:buChar char="•"/>
            </a:pPr>
            <a:r>
              <a:rPr lang="en-US" dirty="0"/>
              <a:t>Linking images to patient records</a:t>
            </a:r>
          </a:p>
          <a:p>
            <a:endParaRPr lang="en-US" dirty="0"/>
          </a:p>
        </p:txBody>
      </p:sp>
      <p:sp>
        <p:nvSpPr>
          <p:cNvPr id="4" name="Footer Placeholder 3">
            <a:extLst>
              <a:ext uri="{FF2B5EF4-FFF2-40B4-BE49-F238E27FC236}">
                <a16:creationId xmlns:a16="http://schemas.microsoft.com/office/drawing/2014/main" id="{81F0EEE0-F89C-8F67-489C-3E9E699D0E27}"/>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5A464466-48F3-47B5-DCD0-7A2EC941C12E}"/>
              </a:ext>
            </a:extLst>
          </p:cNvPr>
          <p:cNvSpPr>
            <a:spLocks noGrp="1"/>
          </p:cNvSpPr>
          <p:nvPr>
            <p:ph type="sldNum" sz="quarter" idx="12"/>
          </p:nvPr>
        </p:nvSpPr>
        <p:spPr/>
        <p:txBody>
          <a:bodyPr/>
          <a:lstStyle/>
          <a:p>
            <a:fld id="{382B47E1-F59F-47B3-8D16-B2A0740F319A}" type="slidenum">
              <a:rPr lang="en-US" smtClean="0"/>
              <a:pPr/>
              <a:t>14</a:t>
            </a:fld>
            <a:endParaRPr lang="en-US" dirty="0"/>
          </a:p>
        </p:txBody>
      </p:sp>
    </p:spTree>
    <p:extLst>
      <p:ext uri="{BB962C8B-B14F-4D97-AF65-F5344CB8AC3E}">
        <p14:creationId xmlns:p14="http://schemas.microsoft.com/office/powerpoint/2010/main" val="85778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E82B-4DCE-C557-8C17-520778E00FA9}"/>
              </a:ext>
            </a:extLst>
          </p:cNvPr>
          <p:cNvSpPr>
            <a:spLocks noGrp="1"/>
          </p:cNvSpPr>
          <p:nvPr>
            <p:ph type="title"/>
          </p:nvPr>
        </p:nvSpPr>
        <p:spPr/>
        <p:txBody>
          <a:bodyPr/>
          <a:lstStyle/>
          <a:p>
            <a:r>
              <a:rPr lang="en-US" dirty="0">
                <a:solidFill>
                  <a:srgbClr val="002060"/>
                </a:solidFill>
              </a:rPr>
              <a:t>Copyright Protection and Content Ownership</a:t>
            </a:r>
            <a:br>
              <a:rPr lang="en-US" dirty="0"/>
            </a:br>
            <a:r>
              <a:rPr lang="en-US" sz="2800" dirty="0"/>
              <a:t>Protecting Creative Works</a:t>
            </a:r>
            <a:endParaRPr lang="en-US" dirty="0"/>
          </a:p>
        </p:txBody>
      </p:sp>
      <p:sp>
        <p:nvSpPr>
          <p:cNvPr id="3" name="Content Placeholder 2">
            <a:extLst>
              <a:ext uri="{FF2B5EF4-FFF2-40B4-BE49-F238E27FC236}">
                <a16:creationId xmlns:a16="http://schemas.microsoft.com/office/drawing/2014/main" id="{389D4588-2A84-4798-BE71-4BE3EA17E710}"/>
              </a:ext>
            </a:extLst>
          </p:cNvPr>
          <p:cNvSpPr>
            <a:spLocks noGrp="1"/>
          </p:cNvSpPr>
          <p:nvPr>
            <p:ph idx="1"/>
          </p:nvPr>
        </p:nvSpPr>
        <p:spPr/>
        <p:txBody>
          <a:bodyPr/>
          <a:lstStyle/>
          <a:p>
            <a:r>
              <a:rPr lang="en-US" b="1" dirty="0"/>
              <a:t>Copyright protection represents one of the most fundamental applications of digital watermarking. When an artist creates a digital painting or a photographer captures a stunning image, watermarking helps them maintain control over their work in the digital space.</a:t>
            </a:r>
          </a:p>
          <a:p>
            <a:r>
              <a:rPr lang="en-US" b="1" dirty="0"/>
              <a:t>Implementation Examples:</a:t>
            </a:r>
          </a:p>
          <a:p>
            <a:pPr lvl="1">
              <a:buFont typeface="Arial" panose="020B0604020202020204" pitchFamily="34" charset="0"/>
              <a:buChar char="•"/>
            </a:pPr>
            <a:r>
              <a:rPr lang="en-US" dirty="0"/>
              <a:t>Professional Photography: Studios embed photographer information and usage rights</a:t>
            </a:r>
          </a:p>
          <a:p>
            <a:pPr lvl="1">
              <a:buFont typeface="Arial" panose="020B0604020202020204" pitchFamily="34" charset="0"/>
              <a:buChar char="•"/>
            </a:pPr>
            <a:r>
              <a:rPr lang="en-US" dirty="0"/>
              <a:t>Digital Art: Artists include proof of authorship and licensing details</a:t>
            </a:r>
          </a:p>
          <a:p>
            <a:pPr lvl="1">
              <a:buFont typeface="Arial" panose="020B0604020202020204" pitchFamily="34" charset="0"/>
              <a:buChar char="•"/>
            </a:pPr>
            <a:r>
              <a:rPr lang="en-US" dirty="0"/>
              <a:t>Stock Photo Services: Track image usage and verify licensing compliance</a:t>
            </a:r>
          </a:p>
          <a:p>
            <a:r>
              <a:rPr lang="en-US" b="1" dirty="0"/>
              <a:t>Real-World Impact: </a:t>
            </a:r>
            <a:r>
              <a:rPr lang="en-US" dirty="0"/>
              <a:t>A professional photographer embeds watermarks containing their studio information and licensing terms in their wedding photos. When these images appear on unauthorized websites, the photographer can prove ownership and request removal.</a:t>
            </a:r>
          </a:p>
        </p:txBody>
      </p:sp>
      <p:sp>
        <p:nvSpPr>
          <p:cNvPr id="4" name="Footer Placeholder 3">
            <a:extLst>
              <a:ext uri="{FF2B5EF4-FFF2-40B4-BE49-F238E27FC236}">
                <a16:creationId xmlns:a16="http://schemas.microsoft.com/office/drawing/2014/main" id="{39B48B21-9E68-469B-51A5-6969DE4109F9}"/>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EE314BDF-0C20-6530-3A64-1C2C4922C61C}"/>
              </a:ext>
            </a:extLst>
          </p:cNvPr>
          <p:cNvSpPr>
            <a:spLocks noGrp="1"/>
          </p:cNvSpPr>
          <p:nvPr>
            <p:ph type="sldNum" sz="quarter" idx="12"/>
          </p:nvPr>
        </p:nvSpPr>
        <p:spPr/>
        <p:txBody>
          <a:bodyPr/>
          <a:lstStyle/>
          <a:p>
            <a:fld id="{382B47E1-F59F-47B3-8D16-B2A0740F319A}" type="slidenum">
              <a:rPr lang="en-US" smtClean="0"/>
              <a:pPr/>
              <a:t>15</a:t>
            </a:fld>
            <a:endParaRPr lang="en-US" dirty="0"/>
          </a:p>
        </p:txBody>
      </p:sp>
    </p:spTree>
    <p:extLst>
      <p:ext uri="{BB962C8B-B14F-4D97-AF65-F5344CB8AC3E}">
        <p14:creationId xmlns:p14="http://schemas.microsoft.com/office/powerpoint/2010/main" val="231567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69CD-FD57-C86E-2A1F-3838CC3D1002}"/>
              </a:ext>
            </a:extLst>
          </p:cNvPr>
          <p:cNvSpPr>
            <a:spLocks noGrp="1"/>
          </p:cNvSpPr>
          <p:nvPr>
            <p:ph type="title"/>
          </p:nvPr>
        </p:nvSpPr>
        <p:spPr/>
        <p:txBody>
          <a:bodyPr>
            <a:normAutofit/>
          </a:bodyPr>
          <a:lstStyle/>
          <a:p>
            <a:r>
              <a:rPr lang="en-US" sz="4400" dirty="0">
                <a:solidFill>
                  <a:srgbClr val="002060"/>
                </a:solidFill>
              </a:rPr>
              <a:t>Content Authentication and Integrity Verification</a:t>
            </a:r>
            <a:br>
              <a:rPr lang="en-US" sz="4400" dirty="0"/>
            </a:br>
            <a:r>
              <a:rPr lang="en-US" sz="2800" dirty="0"/>
              <a:t>Ensuring Digital Trust</a:t>
            </a:r>
            <a:endParaRPr lang="en-US" sz="4400" dirty="0"/>
          </a:p>
        </p:txBody>
      </p:sp>
      <p:sp>
        <p:nvSpPr>
          <p:cNvPr id="3" name="Content Placeholder 2">
            <a:extLst>
              <a:ext uri="{FF2B5EF4-FFF2-40B4-BE49-F238E27FC236}">
                <a16:creationId xmlns:a16="http://schemas.microsoft.com/office/drawing/2014/main" id="{BA38255E-809A-D7F0-F1EB-2E2AA9B81FCD}"/>
              </a:ext>
            </a:extLst>
          </p:cNvPr>
          <p:cNvSpPr>
            <a:spLocks noGrp="1"/>
          </p:cNvSpPr>
          <p:nvPr>
            <p:ph idx="1"/>
          </p:nvPr>
        </p:nvSpPr>
        <p:spPr/>
        <p:txBody>
          <a:bodyPr/>
          <a:lstStyle/>
          <a:p>
            <a:r>
              <a:rPr lang="en-US" b="1" dirty="0"/>
              <a:t>In an era where digital content can be easily manipulated, content authentication becomes crucial. Digital watermarking serves as a powerful tool for verifying that content hasn't been tampered with.</a:t>
            </a:r>
          </a:p>
          <a:p>
            <a:r>
              <a:rPr lang="en-US" b="1" dirty="0"/>
              <a:t>Key Applications:</a:t>
            </a:r>
          </a:p>
          <a:p>
            <a:pPr lvl="1">
              <a:buFont typeface="Arial" panose="020B0604020202020204" pitchFamily="34" charset="0"/>
              <a:buChar char="•"/>
            </a:pPr>
            <a:r>
              <a:rPr lang="en-US" dirty="0"/>
              <a:t>Legal Documents: Courts use watermarking to verify document authenticity</a:t>
            </a:r>
          </a:p>
          <a:p>
            <a:pPr lvl="1">
              <a:buFont typeface="Arial" panose="020B0604020202020204" pitchFamily="34" charset="0"/>
              <a:buChar char="•"/>
            </a:pPr>
            <a:r>
              <a:rPr lang="en-US" dirty="0"/>
              <a:t>News Media: News organizations authenticate original footage</a:t>
            </a:r>
          </a:p>
          <a:p>
            <a:pPr lvl="1">
              <a:buFont typeface="Arial" panose="020B0604020202020204" pitchFamily="34" charset="0"/>
              <a:buChar char="•"/>
            </a:pPr>
            <a:r>
              <a:rPr lang="en-US" dirty="0"/>
              <a:t>Medical Imaging: Hospitals ensure patient scan integrity</a:t>
            </a:r>
          </a:p>
          <a:p>
            <a:r>
              <a:rPr lang="en-US" b="1" dirty="0"/>
              <a:t>Practical Example: </a:t>
            </a:r>
            <a:r>
              <a:rPr lang="en-US" dirty="0"/>
              <a:t>A hospital embeds patient information and acquisition parameters directly into X-ray images. Any modification to the image disrupts the watermark, alerting medical staff to potential tampering.</a:t>
            </a:r>
          </a:p>
          <a:p>
            <a:endParaRPr lang="en-US" dirty="0"/>
          </a:p>
        </p:txBody>
      </p:sp>
      <p:sp>
        <p:nvSpPr>
          <p:cNvPr id="4" name="Footer Placeholder 3">
            <a:extLst>
              <a:ext uri="{FF2B5EF4-FFF2-40B4-BE49-F238E27FC236}">
                <a16:creationId xmlns:a16="http://schemas.microsoft.com/office/drawing/2014/main" id="{1F3A273E-351E-8FF5-1171-AE337F6B0724}"/>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5CA2D794-E7FA-6EDE-06AF-1D4F2332F6FC}"/>
              </a:ext>
            </a:extLst>
          </p:cNvPr>
          <p:cNvSpPr>
            <a:spLocks noGrp="1"/>
          </p:cNvSpPr>
          <p:nvPr>
            <p:ph type="sldNum" sz="quarter" idx="12"/>
          </p:nvPr>
        </p:nvSpPr>
        <p:spPr/>
        <p:txBody>
          <a:bodyPr/>
          <a:lstStyle/>
          <a:p>
            <a:fld id="{382B47E1-F59F-47B3-8D16-B2A0740F319A}" type="slidenum">
              <a:rPr lang="en-US" smtClean="0"/>
              <a:pPr/>
              <a:t>16</a:t>
            </a:fld>
            <a:endParaRPr lang="en-US" dirty="0"/>
          </a:p>
        </p:txBody>
      </p:sp>
    </p:spTree>
    <p:extLst>
      <p:ext uri="{BB962C8B-B14F-4D97-AF65-F5344CB8AC3E}">
        <p14:creationId xmlns:p14="http://schemas.microsoft.com/office/powerpoint/2010/main" val="2103800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84B3-AD83-52EE-BBE9-051D0BAB7E25}"/>
              </a:ext>
            </a:extLst>
          </p:cNvPr>
          <p:cNvSpPr>
            <a:spLocks noGrp="1"/>
          </p:cNvSpPr>
          <p:nvPr>
            <p:ph type="title"/>
          </p:nvPr>
        </p:nvSpPr>
        <p:spPr/>
        <p:txBody>
          <a:bodyPr>
            <a:normAutofit/>
          </a:bodyPr>
          <a:lstStyle/>
          <a:p>
            <a:r>
              <a:rPr lang="en-US" sz="4400" dirty="0">
                <a:solidFill>
                  <a:srgbClr val="002060"/>
                </a:solidFill>
              </a:rPr>
              <a:t>Broadcast Monitoring and Advertisement Tracking</a:t>
            </a:r>
            <a:br>
              <a:rPr lang="en-US" sz="4400" dirty="0"/>
            </a:br>
            <a:r>
              <a:rPr lang="en-US" sz="2800" dirty="0"/>
              <a:t>Tracking Content in the Wild</a:t>
            </a:r>
            <a:endParaRPr lang="en-US" sz="4400" dirty="0"/>
          </a:p>
        </p:txBody>
      </p:sp>
      <p:sp>
        <p:nvSpPr>
          <p:cNvPr id="3" name="Content Placeholder 2">
            <a:extLst>
              <a:ext uri="{FF2B5EF4-FFF2-40B4-BE49-F238E27FC236}">
                <a16:creationId xmlns:a16="http://schemas.microsoft.com/office/drawing/2014/main" id="{D07DC9D1-46CE-865D-717D-F2487C427717}"/>
              </a:ext>
            </a:extLst>
          </p:cNvPr>
          <p:cNvSpPr>
            <a:spLocks noGrp="1"/>
          </p:cNvSpPr>
          <p:nvPr>
            <p:ph idx="1"/>
          </p:nvPr>
        </p:nvSpPr>
        <p:spPr/>
        <p:txBody>
          <a:bodyPr>
            <a:normAutofit lnSpcReduction="10000"/>
          </a:bodyPr>
          <a:lstStyle/>
          <a:p>
            <a:r>
              <a:rPr lang="en-US" b="1" dirty="0"/>
              <a:t>Broadcast monitoring represents a sophisticated application of watermarking technology, allowing content owners to track when and where their content appears across various media channels.</a:t>
            </a:r>
          </a:p>
          <a:p>
            <a:r>
              <a:rPr lang="en-US" b="1" dirty="0"/>
              <a:t>Implementation Scenarios</a:t>
            </a:r>
            <a:r>
              <a:rPr lang="en-US" dirty="0"/>
              <a:t>:</a:t>
            </a:r>
          </a:p>
          <a:p>
            <a:pPr lvl="1">
              <a:buFont typeface="Arial" panose="020B0604020202020204" pitchFamily="34" charset="0"/>
              <a:buChar char="•"/>
            </a:pPr>
            <a:r>
              <a:rPr lang="en-US" dirty="0"/>
              <a:t>Television Broadcasting: Networks track program airtime</a:t>
            </a:r>
          </a:p>
          <a:p>
            <a:pPr lvl="1">
              <a:buFont typeface="Arial" panose="020B0604020202020204" pitchFamily="34" charset="0"/>
              <a:buChar char="•"/>
            </a:pPr>
            <a:r>
              <a:rPr lang="en-US" dirty="0"/>
              <a:t>Advertisement Verification: Agencies confirm ad placement</a:t>
            </a:r>
          </a:p>
          <a:p>
            <a:pPr lvl="1">
              <a:buFont typeface="Arial" panose="020B0604020202020204" pitchFamily="34" charset="0"/>
              <a:buChar char="•"/>
            </a:pPr>
            <a:r>
              <a:rPr lang="en-US" dirty="0"/>
              <a:t>Music Industry: Radio play monitoring for royalty calculations</a:t>
            </a:r>
          </a:p>
          <a:p>
            <a:r>
              <a:rPr lang="en-US" b="1" dirty="0"/>
              <a:t>The watermark contains:</a:t>
            </a:r>
          </a:p>
          <a:p>
            <a:pPr lvl="1">
              <a:buFont typeface="Arial" panose="020B0604020202020204" pitchFamily="34" charset="0"/>
              <a:buChar char="•"/>
            </a:pPr>
            <a:r>
              <a:rPr lang="en-US" dirty="0"/>
              <a:t>Unique content identifier</a:t>
            </a:r>
          </a:p>
          <a:p>
            <a:pPr lvl="1">
              <a:buFont typeface="Arial" panose="020B0604020202020204" pitchFamily="34" charset="0"/>
              <a:buChar char="•"/>
            </a:pPr>
            <a:r>
              <a:rPr lang="en-US" dirty="0"/>
              <a:t>Timestamp information</a:t>
            </a:r>
          </a:p>
          <a:p>
            <a:pPr lvl="1">
              <a:buFont typeface="Arial" panose="020B0604020202020204" pitchFamily="34" charset="0"/>
              <a:buChar char="•"/>
            </a:pPr>
            <a:r>
              <a:rPr lang="en-US" dirty="0"/>
              <a:t>Source identification</a:t>
            </a:r>
          </a:p>
          <a:p>
            <a:pPr lvl="1">
              <a:buFont typeface="Arial" panose="020B0604020202020204" pitchFamily="34" charset="0"/>
              <a:buChar char="•"/>
            </a:pPr>
            <a:r>
              <a:rPr lang="en-US" dirty="0"/>
              <a:t>Broadcasting rights data</a:t>
            </a:r>
          </a:p>
          <a:p>
            <a:endParaRPr lang="en-US" dirty="0"/>
          </a:p>
        </p:txBody>
      </p:sp>
      <p:sp>
        <p:nvSpPr>
          <p:cNvPr id="4" name="Footer Placeholder 3">
            <a:extLst>
              <a:ext uri="{FF2B5EF4-FFF2-40B4-BE49-F238E27FC236}">
                <a16:creationId xmlns:a16="http://schemas.microsoft.com/office/drawing/2014/main" id="{5FB313AD-3E9E-3AD3-B01E-7E088FB42D46}"/>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9A273440-D47F-EC4C-3C96-8B067B96B4D0}"/>
              </a:ext>
            </a:extLst>
          </p:cNvPr>
          <p:cNvSpPr>
            <a:spLocks noGrp="1"/>
          </p:cNvSpPr>
          <p:nvPr>
            <p:ph type="sldNum" sz="quarter" idx="12"/>
          </p:nvPr>
        </p:nvSpPr>
        <p:spPr/>
        <p:txBody>
          <a:bodyPr/>
          <a:lstStyle/>
          <a:p>
            <a:fld id="{382B47E1-F59F-47B3-8D16-B2A0740F319A}" type="slidenum">
              <a:rPr lang="en-US" smtClean="0"/>
              <a:pPr/>
              <a:t>17</a:t>
            </a:fld>
            <a:endParaRPr lang="en-US" dirty="0"/>
          </a:p>
        </p:txBody>
      </p:sp>
    </p:spTree>
    <p:extLst>
      <p:ext uri="{BB962C8B-B14F-4D97-AF65-F5344CB8AC3E}">
        <p14:creationId xmlns:p14="http://schemas.microsoft.com/office/powerpoint/2010/main" val="184220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9F67F-4D1A-ED00-2C54-2DC150559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F3CCC-DDF6-EFB0-57D1-F34A6D42B510}"/>
              </a:ext>
            </a:extLst>
          </p:cNvPr>
          <p:cNvSpPr>
            <a:spLocks noGrp="1"/>
          </p:cNvSpPr>
          <p:nvPr>
            <p:ph type="title"/>
          </p:nvPr>
        </p:nvSpPr>
        <p:spPr/>
        <p:txBody>
          <a:bodyPr>
            <a:normAutofit fontScale="90000"/>
          </a:bodyPr>
          <a:lstStyle/>
          <a:p>
            <a:r>
              <a:rPr lang="en-US" sz="4900" dirty="0">
                <a:solidFill>
                  <a:srgbClr val="002060"/>
                </a:solidFill>
              </a:rPr>
              <a:t>Broadcast Monitoring and Advertisement Tracking</a:t>
            </a:r>
            <a:br>
              <a:rPr lang="en-US" sz="5400" dirty="0"/>
            </a:br>
            <a:r>
              <a:rPr lang="en-US" sz="3100" dirty="0"/>
              <a:t>Tracking Content in the Wild</a:t>
            </a:r>
            <a:endParaRPr lang="en-US" dirty="0"/>
          </a:p>
        </p:txBody>
      </p:sp>
      <p:sp>
        <p:nvSpPr>
          <p:cNvPr id="3" name="Content Placeholder 2">
            <a:extLst>
              <a:ext uri="{FF2B5EF4-FFF2-40B4-BE49-F238E27FC236}">
                <a16:creationId xmlns:a16="http://schemas.microsoft.com/office/drawing/2014/main" id="{44A969B9-12F3-FD3F-F36F-FBB4D70470E8}"/>
              </a:ext>
            </a:extLst>
          </p:cNvPr>
          <p:cNvSpPr>
            <a:spLocks noGrp="1"/>
          </p:cNvSpPr>
          <p:nvPr>
            <p:ph idx="1"/>
          </p:nvPr>
        </p:nvSpPr>
        <p:spPr>
          <a:xfrm>
            <a:off x="1024127" y="2249424"/>
            <a:ext cx="10266724" cy="4023360"/>
          </a:xfrm>
        </p:spPr>
        <p:txBody>
          <a:bodyPr>
            <a:normAutofit/>
          </a:bodyPr>
          <a:lstStyle/>
          <a:p>
            <a:pPr marL="0" indent="0">
              <a:buNone/>
            </a:pPr>
            <a:r>
              <a:rPr lang="en-US" b="1" dirty="0"/>
              <a:t>Broadcast Monitoring Historical Example: The Big Picture</a:t>
            </a:r>
            <a:endParaRPr lang="en-US" dirty="0"/>
          </a:p>
          <a:p>
            <a:pPr>
              <a:buFont typeface="Arial" panose="020B0604020202020204" pitchFamily="34" charset="0"/>
              <a:buChar char="•"/>
            </a:pPr>
            <a:r>
              <a:rPr lang="en-US" dirty="0"/>
              <a:t> In 1997, Japanese TV stations booked more air time than they delivered.</a:t>
            </a:r>
          </a:p>
          <a:p>
            <a:pPr>
              <a:buFont typeface="Arial" panose="020B0604020202020204" pitchFamily="34" charset="0"/>
              <a:buChar char="•"/>
            </a:pPr>
            <a:r>
              <a:rPr lang="en-US" dirty="0"/>
              <a:t> Advertisers paid for ads that were never shown.</a:t>
            </a:r>
          </a:p>
          <a:p>
            <a:pPr>
              <a:buFont typeface="Arial" panose="020B0604020202020204" pitchFamily="34" charset="0"/>
              <a:buChar char="•"/>
            </a:pPr>
            <a:r>
              <a:rPr lang="en-US" dirty="0"/>
              <a:t> Monitoring tracks every broadcast to prevent such issues.</a:t>
            </a:r>
          </a:p>
          <a:p>
            <a:pPr>
              <a:buFont typeface="Arial" panose="020B0604020202020204" pitchFamily="34" charset="0"/>
              <a:buChar char="•"/>
            </a:pPr>
            <a:r>
              <a:rPr lang="en-US" dirty="0"/>
              <a:t> </a:t>
            </a:r>
            <a:r>
              <a:rPr lang="en-US" sz="2000" b="1" dirty="0"/>
              <a:t>One solution(Passive systems): </a:t>
            </a:r>
            <a:r>
              <a:rPr lang="en-US" dirty="0"/>
              <a:t>compare live signals to known content.</a:t>
            </a:r>
          </a:p>
          <a:p>
            <a:pPr>
              <a:buFont typeface="Arial" panose="020B0604020202020204" pitchFamily="34" charset="0"/>
              <a:buChar char="•"/>
            </a:pPr>
            <a:r>
              <a:rPr lang="en-US" dirty="0"/>
              <a:t> </a:t>
            </a:r>
            <a:r>
              <a:rPr lang="en-US" sz="2000" b="1" dirty="0"/>
              <a:t>But a better solution(Active systems): </a:t>
            </a:r>
            <a:r>
              <a:rPr lang="en-US" dirty="0"/>
              <a:t>add hidden codes (watermarks) into the broadcast.</a:t>
            </a:r>
          </a:p>
          <a:p>
            <a:pPr>
              <a:buFont typeface="Arial" panose="020B0604020202020204" pitchFamily="34" charset="0"/>
              <a:buChar char="•"/>
            </a:pPr>
            <a:r>
              <a:rPr lang="en-US" dirty="0"/>
              <a:t> Watermarks confirm when and where each clip is aired.</a:t>
            </a:r>
          </a:p>
        </p:txBody>
      </p:sp>
      <p:sp>
        <p:nvSpPr>
          <p:cNvPr id="4" name="Footer Placeholder 3">
            <a:extLst>
              <a:ext uri="{FF2B5EF4-FFF2-40B4-BE49-F238E27FC236}">
                <a16:creationId xmlns:a16="http://schemas.microsoft.com/office/drawing/2014/main" id="{4D54C2A2-5111-D0A3-254C-8AC9A2457DCC}"/>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5812F011-B602-D2C7-BAA7-2F6B5DFB8982}"/>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6" name="TextBox 5">
            <a:extLst>
              <a:ext uri="{FF2B5EF4-FFF2-40B4-BE49-F238E27FC236}">
                <a16:creationId xmlns:a16="http://schemas.microsoft.com/office/drawing/2014/main" id="{9FEB1E95-2817-616D-9EA5-809047A278DF}"/>
              </a:ext>
            </a:extLst>
          </p:cNvPr>
          <p:cNvSpPr txBox="1"/>
          <p:nvPr/>
        </p:nvSpPr>
        <p:spPr>
          <a:xfrm>
            <a:off x="1024127" y="5995785"/>
            <a:ext cx="9545550" cy="553998"/>
          </a:xfrm>
          <a:prstGeom prst="rect">
            <a:avLst/>
          </a:prstGeom>
          <a:noFill/>
        </p:spPr>
        <p:txBody>
          <a:bodyPr wrap="square" rtlCol="0">
            <a:spAutoFit/>
          </a:bodyPr>
          <a:lstStyle/>
          <a:p>
            <a:r>
              <a:rPr lang="en-US" sz="1200" dirty="0"/>
              <a:t>(Cox, I. J., Miller, M. L., Bloom, J. A., Fridrich, J., &amp; Kalker, T. (2007). </a:t>
            </a:r>
            <a:r>
              <a:rPr lang="en-US" sz="1200" i="1" dirty="0"/>
              <a:t>Digital watermarking and steganography</a:t>
            </a:r>
            <a:r>
              <a:rPr lang="en-US" sz="1200" dirty="0"/>
              <a:t> (2nd ed.). Morgan Kaufmann.)</a:t>
            </a:r>
          </a:p>
          <a:p>
            <a:endParaRPr lang="en-US" dirty="0"/>
          </a:p>
        </p:txBody>
      </p:sp>
    </p:spTree>
    <p:extLst>
      <p:ext uri="{BB962C8B-B14F-4D97-AF65-F5344CB8AC3E}">
        <p14:creationId xmlns:p14="http://schemas.microsoft.com/office/powerpoint/2010/main" val="356461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F87-EE72-9422-A960-9454E4234EFD}"/>
              </a:ext>
            </a:extLst>
          </p:cNvPr>
          <p:cNvSpPr>
            <a:spLocks noGrp="1"/>
          </p:cNvSpPr>
          <p:nvPr>
            <p:ph type="title"/>
          </p:nvPr>
        </p:nvSpPr>
        <p:spPr/>
        <p:txBody>
          <a:bodyPr/>
          <a:lstStyle/>
          <a:p>
            <a:r>
              <a:rPr lang="en-US" dirty="0">
                <a:solidFill>
                  <a:srgbClr val="002060"/>
                </a:solidFill>
              </a:rPr>
              <a:t>Digital Forensics and Security</a:t>
            </a:r>
            <a:br>
              <a:rPr lang="en-US" dirty="0"/>
            </a:br>
            <a:r>
              <a:rPr lang="en-US" sz="2800" dirty="0"/>
              <a:t>Watermarks as Digital Detectives</a:t>
            </a:r>
            <a:endParaRPr lang="en-US" dirty="0"/>
          </a:p>
        </p:txBody>
      </p:sp>
      <p:sp>
        <p:nvSpPr>
          <p:cNvPr id="3" name="Content Placeholder 2">
            <a:extLst>
              <a:ext uri="{FF2B5EF4-FFF2-40B4-BE49-F238E27FC236}">
                <a16:creationId xmlns:a16="http://schemas.microsoft.com/office/drawing/2014/main" id="{DDAF2D35-4F0A-1D75-928A-1F3EC8F89823}"/>
              </a:ext>
            </a:extLst>
          </p:cNvPr>
          <p:cNvSpPr>
            <a:spLocks noGrp="1"/>
          </p:cNvSpPr>
          <p:nvPr>
            <p:ph idx="1"/>
          </p:nvPr>
        </p:nvSpPr>
        <p:spPr/>
        <p:txBody>
          <a:bodyPr/>
          <a:lstStyle/>
          <a:p>
            <a:r>
              <a:rPr lang="en-US" b="1" dirty="0"/>
              <a:t>Digital watermarking plays a crucial role in forensic applications, helping investigate the origin and distribution path of digital content.</a:t>
            </a:r>
          </a:p>
          <a:p>
            <a:r>
              <a:rPr lang="en-US" b="1" dirty="0"/>
              <a:t>Applications in Security:</a:t>
            </a:r>
          </a:p>
          <a:p>
            <a:pPr lvl="1">
              <a:buFont typeface="Arial" panose="020B0604020202020204" pitchFamily="34" charset="0"/>
              <a:buChar char="•"/>
            </a:pPr>
            <a:r>
              <a:rPr lang="en-US" dirty="0"/>
              <a:t>Government Documents: Tracking classified information leaks</a:t>
            </a:r>
          </a:p>
          <a:p>
            <a:pPr lvl="1">
              <a:buFont typeface="Arial" panose="020B0604020202020204" pitchFamily="34" charset="0"/>
              <a:buChar char="•"/>
            </a:pPr>
            <a:r>
              <a:rPr lang="en-US" dirty="0"/>
              <a:t>Corporate Security: Identifying sources of confidential information breaches</a:t>
            </a:r>
          </a:p>
          <a:p>
            <a:pPr lvl="1">
              <a:buFont typeface="Arial" panose="020B0604020202020204" pitchFamily="34" charset="0"/>
              <a:buChar char="•"/>
            </a:pPr>
            <a:r>
              <a:rPr lang="en-US" dirty="0"/>
              <a:t>Digital Currency: Anti-counterfeiting measures</a:t>
            </a:r>
          </a:p>
          <a:p>
            <a:r>
              <a:rPr lang="en-US" b="1" dirty="0"/>
              <a:t>Case Study: </a:t>
            </a:r>
            <a:r>
              <a:rPr lang="en-US" dirty="0"/>
              <a:t>A company embeds unique watermarks in confidential documents distributed to different departments. When information leaks occur, they can trace the source by examining the watermark.</a:t>
            </a:r>
          </a:p>
          <a:p>
            <a:endParaRPr lang="en-US" dirty="0"/>
          </a:p>
        </p:txBody>
      </p:sp>
      <p:sp>
        <p:nvSpPr>
          <p:cNvPr id="4" name="Footer Placeholder 3">
            <a:extLst>
              <a:ext uri="{FF2B5EF4-FFF2-40B4-BE49-F238E27FC236}">
                <a16:creationId xmlns:a16="http://schemas.microsoft.com/office/drawing/2014/main" id="{91CB83DF-385D-1FDD-B8D1-E056EC4DB4EA}"/>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190C601C-0CDC-0F18-3F05-239B74918D80}"/>
              </a:ext>
            </a:extLst>
          </p:cNvPr>
          <p:cNvSpPr>
            <a:spLocks noGrp="1"/>
          </p:cNvSpPr>
          <p:nvPr>
            <p:ph type="sldNum" sz="quarter" idx="12"/>
          </p:nvPr>
        </p:nvSpPr>
        <p:spPr/>
        <p:txBody>
          <a:bodyPr/>
          <a:lstStyle/>
          <a:p>
            <a:fld id="{382B47E1-F59F-47B3-8D16-B2A0740F319A}" type="slidenum">
              <a:rPr lang="en-US" smtClean="0"/>
              <a:pPr/>
              <a:t>19</a:t>
            </a:fld>
            <a:endParaRPr lang="en-US" dirty="0"/>
          </a:p>
        </p:txBody>
      </p:sp>
    </p:spTree>
    <p:extLst>
      <p:ext uri="{BB962C8B-B14F-4D97-AF65-F5344CB8AC3E}">
        <p14:creationId xmlns:p14="http://schemas.microsoft.com/office/powerpoint/2010/main" val="861824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F3C1-647A-E396-7C67-5F16E7AAE7C2}"/>
              </a:ext>
            </a:extLst>
          </p:cNvPr>
          <p:cNvSpPr>
            <a:spLocks noGrp="1"/>
          </p:cNvSpPr>
          <p:nvPr>
            <p:ph type="title"/>
          </p:nvPr>
        </p:nvSpPr>
        <p:spPr/>
        <p:txBody>
          <a:bodyPr>
            <a:normAutofit/>
          </a:bodyPr>
          <a:lstStyle/>
          <a:p>
            <a:r>
              <a:rPr lang="en-US" dirty="0">
                <a:solidFill>
                  <a:srgbClr val="002060"/>
                </a:solidFill>
              </a:rPr>
              <a:t>Lecture Overview</a:t>
            </a:r>
            <a:br>
              <a:rPr lang="en-US" dirty="0"/>
            </a:br>
            <a:r>
              <a:rPr lang="en-US" sz="2800" dirty="0"/>
              <a:t>Digital Watermarking, Steganography, and Encryption</a:t>
            </a:r>
            <a:endParaRPr lang="en-US" dirty="0"/>
          </a:p>
        </p:txBody>
      </p:sp>
      <p:sp>
        <p:nvSpPr>
          <p:cNvPr id="3" name="Content Placeholder 2">
            <a:extLst>
              <a:ext uri="{FF2B5EF4-FFF2-40B4-BE49-F238E27FC236}">
                <a16:creationId xmlns:a16="http://schemas.microsoft.com/office/drawing/2014/main" id="{B7B31D50-2B26-22F4-9D92-84A1241F5378}"/>
              </a:ext>
            </a:extLst>
          </p:cNvPr>
          <p:cNvSpPr>
            <a:spLocks noGrp="1"/>
          </p:cNvSpPr>
          <p:nvPr>
            <p:ph idx="1"/>
          </p:nvPr>
        </p:nvSpPr>
        <p:spPr>
          <a:xfrm>
            <a:off x="1024127" y="2170766"/>
            <a:ext cx="10266724" cy="4023360"/>
          </a:xfrm>
        </p:spPr>
        <p:txBody>
          <a:bodyPr>
            <a:normAutofit fontScale="92500" lnSpcReduction="20000"/>
          </a:bodyPr>
          <a:lstStyle/>
          <a:p>
            <a:r>
              <a:rPr lang="en-US" b="1" dirty="0"/>
              <a:t>1. Information Hiding</a:t>
            </a:r>
          </a:p>
          <a:p>
            <a:pPr lvl="1">
              <a:buFont typeface="Arial" panose="020B0604020202020204" pitchFamily="34" charset="0"/>
              <a:buChar char="•"/>
            </a:pPr>
            <a:r>
              <a:rPr lang="en-US" b="1" dirty="0"/>
              <a:t>Definition</a:t>
            </a:r>
            <a:r>
              <a:rPr lang="en-US" dirty="0"/>
              <a:t>: What does “information hiding” encompass</a:t>
            </a:r>
            <a:r>
              <a:rPr lang="en-US" sz="1400" dirty="0">
                <a:latin typeface="Arial" panose="020B0604020202020204" pitchFamily="34" charset="0"/>
                <a:cs typeface="Arial" panose="020B0604020202020204" pitchFamily="34" charset="0"/>
              </a:rPr>
              <a:t>?</a:t>
            </a:r>
            <a:endParaRPr lang="en-US" b="1" dirty="0"/>
          </a:p>
          <a:p>
            <a:r>
              <a:rPr lang="en-US" b="1" dirty="0"/>
              <a:t>2. Digital Watermarking</a:t>
            </a:r>
          </a:p>
          <a:p>
            <a:pPr lvl="1">
              <a:buFont typeface="Arial" panose="020B0604020202020204" pitchFamily="34" charset="0"/>
              <a:buChar char="•"/>
            </a:pPr>
            <a:r>
              <a:rPr lang="en-US" b="1" dirty="0"/>
              <a:t>Definition</a:t>
            </a:r>
            <a:r>
              <a:rPr lang="en-US" dirty="0"/>
              <a:t>: What is digital watermarking </a:t>
            </a:r>
          </a:p>
          <a:p>
            <a:pPr lvl="1">
              <a:buFont typeface="Arial" panose="020B0604020202020204" pitchFamily="34" charset="0"/>
              <a:buChar char="•"/>
            </a:pPr>
            <a:r>
              <a:rPr lang="en-US" b="1" dirty="0"/>
              <a:t>Name Origin</a:t>
            </a:r>
            <a:r>
              <a:rPr lang="en-US" dirty="0"/>
              <a:t>: Why do we call it “watermarking” </a:t>
            </a:r>
            <a:r>
              <a:rPr lang="en-US" sz="1400" dirty="0">
                <a:latin typeface="Arial" panose="020B0604020202020204" pitchFamily="34" charset="0"/>
                <a:cs typeface="Arial" panose="020B0604020202020204" pitchFamily="34" charset="0"/>
              </a:rPr>
              <a:t>?</a:t>
            </a:r>
            <a:endParaRPr lang="en-US" sz="1400" dirty="0"/>
          </a:p>
          <a:p>
            <a:pPr lvl="1">
              <a:buFont typeface="Arial" panose="020B0604020202020204" pitchFamily="34" charset="0"/>
              <a:buChar char="•"/>
            </a:pPr>
            <a:r>
              <a:rPr lang="en-US" b="1" dirty="0"/>
              <a:t>History &amp; Present Use</a:t>
            </a:r>
            <a:r>
              <a:rPr lang="en-US" dirty="0"/>
              <a:t>: When and how did it begin, and how is it applied today</a:t>
            </a:r>
            <a:r>
              <a:rPr lang="en-US" sz="1400" dirty="0">
                <a:latin typeface="Arial" panose="020B0604020202020204" pitchFamily="34" charset="0"/>
                <a:cs typeface="Arial" panose="020B0604020202020204" pitchFamily="34" charset="0"/>
              </a:rPr>
              <a:t>?</a:t>
            </a:r>
            <a:endParaRPr lang="en-US" dirty="0"/>
          </a:p>
          <a:p>
            <a:r>
              <a:rPr lang="en-US" b="1" dirty="0"/>
              <a:t>3. Steganography</a:t>
            </a:r>
          </a:p>
          <a:p>
            <a:pPr lvl="1">
              <a:buFont typeface="Arial" panose="020B0604020202020204" pitchFamily="34" charset="0"/>
              <a:buChar char="•"/>
            </a:pPr>
            <a:r>
              <a:rPr lang="en-US" b="1" dirty="0"/>
              <a:t>Definition</a:t>
            </a:r>
            <a:r>
              <a:rPr lang="en-US" dirty="0"/>
              <a:t>: What is steganography</a:t>
            </a:r>
            <a:r>
              <a:rPr lang="en-US" sz="1400" dirty="0">
                <a:latin typeface="Arial" panose="020B0604020202020204" pitchFamily="34" charset="0"/>
                <a:cs typeface="Arial" panose="020B0604020202020204" pitchFamily="34" charset="0"/>
              </a:rPr>
              <a:t>?</a:t>
            </a:r>
            <a:endParaRPr lang="en-US" dirty="0"/>
          </a:p>
          <a:p>
            <a:pPr lvl="1">
              <a:buFont typeface="Arial" panose="020B0604020202020204" pitchFamily="34" charset="0"/>
              <a:buChar char="•"/>
            </a:pPr>
            <a:r>
              <a:rPr lang="en-US" b="1" dirty="0"/>
              <a:t>History &amp; Present Use</a:t>
            </a:r>
            <a:r>
              <a:rPr lang="en-US" dirty="0"/>
              <a:t>: How was it used in the past, and how do we use it now</a:t>
            </a:r>
            <a:r>
              <a:rPr lang="en-US" sz="1400" dirty="0">
                <a:latin typeface="Arial" panose="020B0604020202020204" pitchFamily="34" charset="0"/>
                <a:cs typeface="Arial" panose="020B0604020202020204" pitchFamily="34" charset="0"/>
              </a:rPr>
              <a:t>?</a:t>
            </a:r>
            <a:endParaRPr lang="en-US" sz="1400" dirty="0"/>
          </a:p>
          <a:p>
            <a:r>
              <a:rPr lang="en-US" b="1" dirty="0"/>
              <a:t>4. Encryption</a:t>
            </a:r>
          </a:p>
          <a:p>
            <a:pPr lvl="1">
              <a:buFont typeface="Arial" panose="020B0604020202020204" pitchFamily="34" charset="0"/>
              <a:buChar char="•"/>
            </a:pPr>
            <a:r>
              <a:rPr lang="en-US" b="1" dirty="0"/>
              <a:t>Definition</a:t>
            </a:r>
            <a:r>
              <a:rPr lang="en-US" dirty="0"/>
              <a:t>: What is encryption</a:t>
            </a:r>
            <a:r>
              <a:rPr lang="en-US" sz="1400" dirty="0">
                <a:latin typeface="Arial" panose="020B0604020202020204" pitchFamily="34" charset="0"/>
                <a:cs typeface="Arial" panose="020B0604020202020204" pitchFamily="34" charset="0"/>
              </a:rPr>
              <a:t>?</a:t>
            </a:r>
            <a:endParaRPr lang="en-US" b="1" dirty="0"/>
          </a:p>
          <a:p>
            <a:pPr marL="0" indent="0">
              <a:buNone/>
            </a:pPr>
            <a:r>
              <a:rPr lang="en-US" b="1" dirty="0"/>
              <a:t> 5. Comparison</a:t>
            </a:r>
          </a:p>
          <a:p>
            <a:pPr lvl="1">
              <a:buFont typeface="Arial" panose="020B0604020202020204" pitchFamily="34" charset="0"/>
              <a:buChar char="•"/>
            </a:pPr>
            <a:r>
              <a:rPr lang="en-US" b="1" dirty="0"/>
              <a:t>Differences</a:t>
            </a:r>
            <a:r>
              <a:rPr lang="en-US" dirty="0"/>
              <a:t>: How do digital watermarking, steganography, and encryption differ</a:t>
            </a:r>
            <a:r>
              <a:rPr lang="en-US" sz="1400" dirty="0">
                <a:latin typeface="Arial" panose="020B0604020202020204" pitchFamily="34" charset="0"/>
                <a:cs typeface="Arial" panose="020B0604020202020204" pitchFamily="34" charset="0"/>
              </a:rPr>
              <a:t>?</a:t>
            </a:r>
            <a:endParaRPr lang="en-US" dirty="0"/>
          </a:p>
        </p:txBody>
      </p:sp>
      <p:sp>
        <p:nvSpPr>
          <p:cNvPr id="4" name="Footer Placeholder 3">
            <a:extLst>
              <a:ext uri="{FF2B5EF4-FFF2-40B4-BE49-F238E27FC236}">
                <a16:creationId xmlns:a16="http://schemas.microsoft.com/office/drawing/2014/main" id="{07174169-2756-B5E6-FF31-2A010CA4A7A0}"/>
              </a:ext>
            </a:extLst>
          </p:cNvPr>
          <p:cNvSpPr>
            <a:spLocks noGrp="1"/>
          </p:cNvSpPr>
          <p:nvPr>
            <p:ph type="ftr" sz="quarter" idx="11"/>
          </p:nvPr>
        </p:nvSpPr>
        <p:spPr/>
        <p:txBody>
          <a:bodyPr/>
          <a:lstStyle/>
          <a:p>
            <a:r>
              <a:rPr lang="en-US" cap="none" dirty="0"/>
              <a:t>Information Hiding, Shiraz University of Technology</a:t>
            </a:r>
          </a:p>
        </p:txBody>
      </p:sp>
      <p:sp>
        <p:nvSpPr>
          <p:cNvPr id="5" name="Slide Number Placeholder 4">
            <a:extLst>
              <a:ext uri="{FF2B5EF4-FFF2-40B4-BE49-F238E27FC236}">
                <a16:creationId xmlns:a16="http://schemas.microsoft.com/office/drawing/2014/main" id="{44ADEB55-7ACB-EA23-6545-2FEA29E19E2C}"/>
              </a:ext>
            </a:extLst>
          </p:cNvPr>
          <p:cNvSpPr>
            <a:spLocks noGrp="1"/>
          </p:cNvSpPr>
          <p:nvPr>
            <p:ph type="sldNum" sz="quarter" idx="12"/>
          </p:nvPr>
        </p:nvSpPr>
        <p:spPr/>
        <p:txBody>
          <a:bodyPr/>
          <a:lstStyle/>
          <a:p>
            <a:fld id="{382B47E1-F59F-47B3-8D16-B2A0740F319A}" type="slidenum">
              <a:rPr lang="en-US" smtClean="0"/>
              <a:t>2</a:t>
            </a:fld>
            <a:endParaRPr lang="en-US" dirty="0"/>
          </a:p>
        </p:txBody>
      </p:sp>
    </p:spTree>
    <p:extLst>
      <p:ext uri="{BB962C8B-B14F-4D97-AF65-F5344CB8AC3E}">
        <p14:creationId xmlns:p14="http://schemas.microsoft.com/office/powerpoint/2010/main" val="105324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6347-82F9-9497-0EC2-D26589B945AD}"/>
              </a:ext>
            </a:extLst>
          </p:cNvPr>
          <p:cNvSpPr>
            <a:spLocks noGrp="1"/>
          </p:cNvSpPr>
          <p:nvPr>
            <p:ph type="title"/>
          </p:nvPr>
        </p:nvSpPr>
        <p:spPr/>
        <p:txBody>
          <a:bodyPr/>
          <a:lstStyle/>
          <a:p>
            <a:r>
              <a:rPr lang="en-US" dirty="0">
                <a:solidFill>
                  <a:srgbClr val="002060"/>
                </a:solidFill>
              </a:rPr>
              <a:t>Properties of Effective Watermarks</a:t>
            </a:r>
            <a:br>
              <a:rPr lang="en-US" dirty="0"/>
            </a:br>
            <a:r>
              <a:rPr lang="en-US" sz="2800" dirty="0"/>
              <a:t>What Makes a Good Digital Watermark?</a:t>
            </a:r>
            <a:endParaRPr lang="en-US" dirty="0"/>
          </a:p>
        </p:txBody>
      </p:sp>
      <p:sp>
        <p:nvSpPr>
          <p:cNvPr id="3" name="Content Placeholder 2">
            <a:extLst>
              <a:ext uri="{FF2B5EF4-FFF2-40B4-BE49-F238E27FC236}">
                <a16:creationId xmlns:a16="http://schemas.microsoft.com/office/drawing/2014/main" id="{7A23373B-57AA-BEE6-B38E-7AD180A3E963}"/>
              </a:ext>
            </a:extLst>
          </p:cNvPr>
          <p:cNvSpPr>
            <a:spLocks noGrp="1"/>
          </p:cNvSpPr>
          <p:nvPr>
            <p:ph idx="1"/>
          </p:nvPr>
        </p:nvSpPr>
        <p:spPr/>
        <p:txBody>
          <a:bodyPr>
            <a:normAutofit fontScale="92500"/>
          </a:bodyPr>
          <a:lstStyle/>
          <a:p>
            <a:r>
              <a:rPr lang="en-US" b="1" dirty="0"/>
              <a:t>An effective digital watermark must balance several crucial properties:</a:t>
            </a:r>
          </a:p>
          <a:p>
            <a:r>
              <a:rPr lang="en-US" b="1" dirty="0"/>
              <a:t>Imperceptibility: </a:t>
            </a:r>
            <a:r>
              <a:rPr lang="en-US" dirty="0"/>
              <a:t>The watermark should not noticeably degrade the host content. Like a well-designed security system, it should protect without interfering with normal use.</a:t>
            </a:r>
          </a:p>
          <a:p>
            <a:r>
              <a:rPr lang="en-US" b="1" dirty="0"/>
              <a:t>Robustness: </a:t>
            </a:r>
            <a:r>
              <a:rPr lang="en-US" dirty="0"/>
              <a:t>The watermark must survive common content modifications:</a:t>
            </a:r>
          </a:p>
          <a:p>
            <a:pPr lvl="1">
              <a:buFont typeface="Arial" panose="020B0604020202020204" pitchFamily="34" charset="0"/>
              <a:buChar char="•"/>
            </a:pPr>
            <a:r>
              <a:rPr lang="en-US" dirty="0"/>
              <a:t>Compression and format conversion</a:t>
            </a:r>
          </a:p>
          <a:p>
            <a:pPr lvl="1">
              <a:buFont typeface="Arial" panose="020B0604020202020204" pitchFamily="34" charset="0"/>
              <a:buChar char="•"/>
            </a:pPr>
            <a:r>
              <a:rPr lang="en-US" dirty="0"/>
              <a:t>Filtering and enhancement</a:t>
            </a:r>
          </a:p>
          <a:p>
            <a:pPr lvl="1">
              <a:buFont typeface="Arial" panose="020B0604020202020204" pitchFamily="34" charset="0"/>
              <a:buChar char="•"/>
            </a:pPr>
            <a:r>
              <a:rPr lang="en-US" dirty="0"/>
              <a:t>Geometric transformations</a:t>
            </a:r>
          </a:p>
          <a:p>
            <a:pPr lvl="1">
              <a:buFont typeface="Arial" panose="020B0604020202020204" pitchFamily="34" charset="0"/>
              <a:buChar char="•"/>
            </a:pPr>
            <a:r>
              <a:rPr lang="en-US" dirty="0"/>
              <a:t>Cropping and resizing</a:t>
            </a:r>
          </a:p>
          <a:p>
            <a:r>
              <a:rPr lang="en-US" b="1" dirty="0"/>
              <a:t>Security: </a:t>
            </a:r>
            <a:r>
              <a:rPr lang="en-US" dirty="0"/>
              <a:t>The watermark should resist deliberate attempts to remove or modify it without severely damaging the host content.</a:t>
            </a:r>
          </a:p>
          <a:p>
            <a:r>
              <a:rPr lang="en-US" b="1" dirty="0"/>
              <a:t>Capacity: </a:t>
            </a:r>
            <a:r>
              <a:rPr lang="en-US" dirty="0"/>
              <a:t>The amount of information that can be embedded while maintaining other properties.</a:t>
            </a:r>
          </a:p>
          <a:p>
            <a:endParaRPr lang="en-US" dirty="0"/>
          </a:p>
        </p:txBody>
      </p:sp>
      <p:sp>
        <p:nvSpPr>
          <p:cNvPr id="4" name="Footer Placeholder 3">
            <a:extLst>
              <a:ext uri="{FF2B5EF4-FFF2-40B4-BE49-F238E27FC236}">
                <a16:creationId xmlns:a16="http://schemas.microsoft.com/office/drawing/2014/main" id="{BD39FD3B-670A-E258-B2E5-BF61DCA65CEF}"/>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5A7510CC-568B-8103-F1BD-E84928843787}"/>
              </a:ext>
            </a:extLst>
          </p:cNvPr>
          <p:cNvSpPr>
            <a:spLocks noGrp="1"/>
          </p:cNvSpPr>
          <p:nvPr>
            <p:ph type="sldNum" sz="quarter" idx="12"/>
          </p:nvPr>
        </p:nvSpPr>
        <p:spPr/>
        <p:txBody>
          <a:bodyPr/>
          <a:lstStyle/>
          <a:p>
            <a:fld id="{382B47E1-F59F-47B3-8D16-B2A0740F319A}" type="slidenum">
              <a:rPr lang="en-US" smtClean="0"/>
              <a:pPr/>
              <a:t>20</a:t>
            </a:fld>
            <a:endParaRPr lang="en-US" dirty="0"/>
          </a:p>
        </p:txBody>
      </p:sp>
    </p:spTree>
    <p:extLst>
      <p:ext uri="{BB962C8B-B14F-4D97-AF65-F5344CB8AC3E}">
        <p14:creationId xmlns:p14="http://schemas.microsoft.com/office/powerpoint/2010/main" val="454505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0E598-8C3D-4885-F91B-5B00BCA73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C65D45-D995-2C98-CB9E-324D1D909336}"/>
              </a:ext>
            </a:extLst>
          </p:cNvPr>
          <p:cNvSpPr>
            <a:spLocks noGrp="1"/>
          </p:cNvSpPr>
          <p:nvPr>
            <p:ph type="title"/>
          </p:nvPr>
        </p:nvSpPr>
        <p:spPr/>
        <p:txBody>
          <a:bodyPr/>
          <a:lstStyle/>
          <a:p>
            <a:r>
              <a:rPr lang="en-US" dirty="0">
                <a:solidFill>
                  <a:srgbClr val="002060"/>
                </a:solidFill>
              </a:rPr>
              <a:t>Properties of Effective Watermarks</a:t>
            </a:r>
            <a:br>
              <a:rPr lang="en-US" dirty="0"/>
            </a:br>
            <a:r>
              <a:rPr lang="en-US" sz="2800" dirty="0"/>
              <a:t>What Makes a Good Digital Watermark?</a:t>
            </a:r>
            <a:endParaRPr lang="en-US" dirty="0"/>
          </a:p>
        </p:txBody>
      </p:sp>
      <p:pic>
        <p:nvPicPr>
          <p:cNvPr id="7" name="Content Placeholder 6">
            <a:extLst>
              <a:ext uri="{FF2B5EF4-FFF2-40B4-BE49-F238E27FC236}">
                <a16:creationId xmlns:a16="http://schemas.microsoft.com/office/drawing/2014/main" id="{753EC3CB-4873-E976-E4EF-1E812E02C2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08159" y="1934283"/>
            <a:ext cx="7698658" cy="4526812"/>
          </a:xfrm>
          <a:prstGeom prst="rect">
            <a:avLst/>
          </a:prstGeom>
          <a:ln>
            <a:noFill/>
          </a:ln>
          <a:effectLst>
            <a:softEdge rad="112500"/>
          </a:effectLst>
        </p:spPr>
      </p:pic>
      <p:sp>
        <p:nvSpPr>
          <p:cNvPr id="4" name="Footer Placeholder 3">
            <a:extLst>
              <a:ext uri="{FF2B5EF4-FFF2-40B4-BE49-F238E27FC236}">
                <a16:creationId xmlns:a16="http://schemas.microsoft.com/office/drawing/2014/main" id="{584CD6CD-B24C-A73A-0498-FA326234BCEB}"/>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3E17CD05-CBD9-6A43-8442-5F01DFB706CC}"/>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188056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9083-8C8D-9B42-EB68-11246AF65D67}"/>
              </a:ext>
            </a:extLst>
          </p:cNvPr>
          <p:cNvSpPr>
            <a:spLocks noGrp="1"/>
          </p:cNvSpPr>
          <p:nvPr>
            <p:ph type="title"/>
          </p:nvPr>
        </p:nvSpPr>
        <p:spPr/>
        <p:txBody>
          <a:bodyPr/>
          <a:lstStyle/>
          <a:p>
            <a:r>
              <a:rPr lang="en-US" dirty="0">
                <a:solidFill>
                  <a:srgbClr val="002060"/>
                </a:solidFill>
              </a:rPr>
              <a:t>The Science Behind Digital Watermarks</a:t>
            </a:r>
            <a:br>
              <a:rPr lang="en-US" dirty="0"/>
            </a:br>
            <a:r>
              <a:rPr lang="en-US" sz="2800" dirty="0"/>
              <a:t>How Digital Watermarking Works</a:t>
            </a:r>
            <a:endParaRPr lang="en-US" dirty="0"/>
          </a:p>
        </p:txBody>
      </p:sp>
      <p:sp>
        <p:nvSpPr>
          <p:cNvPr id="3" name="Content Placeholder 2">
            <a:extLst>
              <a:ext uri="{FF2B5EF4-FFF2-40B4-BE49-F238E27FC236}">
                <a16:creationId xmlns:a16="http://schemas.microsoft.com/office/drawing/2014/main" id="{658060B9-E164-932A-952D-D951B660C7D0}"/>
              </a:ext>
            </a:extLst>
          </p:cNvPr>
          <p:cNvSpPr>
            <a:spLocks noGrp="1"/>
          </p:cNvSpPr>
          <p:nvPr>
            <p:ph idx="1"/>
          </p:nvPr>
        </p:nvSpPr>
        <p:spPr/>
        <p:txBody>
          <a:bodyPr>
            <a:normAutofit/>
          </a:bodyPr>
          <a:lstStyle/>
          <a:p>
            <a:r>
              <a:rPr lang="en-US" b="1" dirty="0"/>
              <a:t>Digital watermarking works by making subtle modifications to the original content. These modifications can be made in different ways:</a:t>
            </a:r>
          </a:p>
          <a:p>
            <a:r>
              <a:rPr lang="en-US" b="1" dirty="0"/>
              <a:t>Spatial Domain:</a:t>
            </a:r>
          </a:p>
          <a:p>
            <a:pPr lvl="1">
              <a:buFont typeface="Arial" panose="020B0604020202020204" pitchFamily="34" charset="0"/>
              <a:buChar char="•"/>
            </a:pPr>
            <a:r>
              <a:rPr lang="en-US" dirty="0"/>
              <a:t>Directly modifying pixel values</a:t>
            </a:r>
          </a:p>
          <a:p>
            <a:pPr lvl="1">
              <a:buFont typeface="Arial" panose="020B0604020202020204" pitchFamily="34" charset="0"/>
              <a:buChar char="•"/>
            </a:pPr>
            <a:r>
              <a:rPr lang="en-US" dirty="0"/>
              <a:t>Making tiny adjustments to color or brightness</a:t>
            </a:r>
          </a:p>
          <a:p>
            <a:pPr lvl="1">
              <a:buFont typeface="Arial" panose="020B0604020202020204" pitchFamily="34" charset="0"/>
              <a:buChar char="•"/>
            </a:pPr>
            <a:r>
              <a:rPr lang="en-US" dirty="0"/>
              <a:t>Changing least significant bits of pixel data</a:t>
            </a:r>
          </a:p>
          <a:p>
            <a:r>
              <a:rPr lang="en-US" b="1" dirty="0"/>
              <a:t>Frequency Domain:</a:t>
            </a:r>
          </a:p>
          <a:p>
            <a:pPr lvl="1">
              <a:buFont typeface="Arial" panose="020B0604020202020204" pitchFamily="34" charset="0"/>
              <a:buChar char="•"/>
            </a:pPr>
            <a:r>
              <a:rPr lang="en-US" dirty="0"/>
              <a:t>Modifying transform coefficients (DCT, DWT, FFT)</a:t>
            </a:r>
          </a:p>
          <a:p>
            <a:pPr lvl="1">
              <a:buFont typeface="Arial" panose="020B0604020202020204" pitchFamily="34" charset="0"/>
              <a:buChar char="•"/>
            </a:pPr>
            <a:r>
              <a:rPr lang="en-US" dirty="0"/>
              <a:t>Embedding information in specific frequency bands</a:t>
            </a:r>
          </a:p>
          <a:p>
            <a:pPr lvl="1">
              <a:buFont typeface="Arial" panose="020B0604020202020204" pitchFamily="34" charset="0"/>
              <a:buChar char="•"/>
            </a:pPr>
            <a:r>
              <a:rPr lang="en-US" dirty="0"/>
              <a:t>Taking advantage of human perception limitations</a:t>
            </a:r>
          </a:p>
          <a:p>
            <a:endParaRPr lang="en-US" dirty="0"/>
          </a:p>
        </p:txBody>
      </p:sp>
      <p:sp>
        <p:nvSpPr>
          <p:cNvPr id="4" name="Footer Placeholder 3">
            <a:extLst>
              <a:ext uri="{FF2B5EF4-FFF2-40B4-BE49-F238E27FC236}">
                <a16:creationId xmlns:a16="http://schemas.microsoft.com/office/drawing/2014/main" id="{2BADD695-86A2-6549-9B54-EE3B354821E3}"/>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08F2460A-0CF1-487D-053D-FD3C94AF3E46}"/>
              </a:ext>
            </a:extLst>
          </p:cNvPr>
          <p:cNvSpPr>
            <a:spLocks noGrp="1"/>
          </p:cNvSpPr>
          <p:nvPr>
            <p:ph type="sldNum" sz="quarter" idx="12"/>
          </p:nvPr>
        </p:nvSpPr>
        <p:spPr/>
        <p:txBody>
          <a:bodyPr/>
          <a:lstStyle/>
          <a:p>
            <a:fld id="{382B47E1-F59F-47B3-8D16-B2A0740F319A}" type="slidenum">
              <a:rPr lang="en-US" smtClean="0"/>
              <a:pPr/>
              <a:t>22</a:t>
            </a:fld>
            <a:endParaRPr lang="en-US" dirty="0"/>
          </a:p>
        </p:txBody>
      </p:sp>
    </p:spTree>
    <p:extLst>
      <p:ext uri="{BB962C8B-B14F-4D97-AF65-F5344CB8AC3E}">
        <p14:creationId xmlns:p14="http://schemas.microsoft.com/office/powerpoint/2010/main" val="3263242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6A2DF-F68E-E4B1-15F9-D3C139242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D0261-9247-DC49-8A80-E0CAAD7FBE4F}"/>
              </a:ext>
            </a:extLst>
          </p:cNvPr>
          <p:cNvSpPr>
            <a:spLocks noGrp="1"/>
          </p:cNvSpPr>
          <p:nvPr>
            <p:ph type="title"/>
          </p:nvPr>
        </p:nvSpPr>
        <p:spPr/>
        <p:txBody>
          <a:bodyPr/>
          <a:lstStyle/>
          <a:p>
            <a:r>
              <a:rPr lang="en-US" dirty="0">
                <a:solidFill>
                  <a:srgbClr val="002060"/>
                </a:solidFill>
              </a:rPr>
              <a:t>The Art of Watermark Placement</a:t>
            </a:r>
            <a:br>
              <a:rPr lang="en-US" dirty="0"/>
            </a:br>
            <a:r>
              <a:rPr lang="en-US" sz="2800" dirty="0"/>
              <a:t>Understanding Embedding Domains</a:t>
            </a:r>
            <a:endParaRPr lang="en-US" dirty="0"/>
          </a:p>
        </p:txBody>
      </p:sp>
      <p:sp>
        <p:nvSpPr>
          <p:cNvPr id="3" name="Content Placeholder 2">
            <a:extLst>
              <a:ext uri="{FF2B5EF4-FFF2-40B4-BE49-F238E27FC236}">
                <a16:creationId xmlns:a16="http://schemas.microsoft.com/office/drawing/2014/main" id="{C07C0DE0-F2FB-1E4C-CD23-E5D2A378BC5F}"/>
              </a:ext>
            </a:extLst>
          </p:cNvPr>
          <p:cNvSpPr>
            <a:spLocks noGrp="1"/>
          </p:cNvSpPr>
          <p:nvPr>
            <p:ph idx="1"/>
          </p:nvPr>
        </p:nvSpPr>
        <p:spPr/>
        <p:txBody>
          <a:bodyPr>
            <a:normAutofit/>
          </a:bodyPr>
          <a:lstStyle/>
          <a:p>
            <a:pPr>
              <a:buFont typeface="Wingdings" panose="05000000000000000000" pitchFamily="2" charset="2"/>
              <a:buChar char="q"/>
            </a:pPr>
            <a:r>
              <a:rPr lang="en-US" b="1" dirty="0"/>
              <a:t> </a:t>
            </a:r>
            <a:r>
              <a:rPr lang="en-US" sz="2400" b="1" dirty="0"/>
              <a:t>Spatial Domain (Direct Embedding)</a:t>
            </a:r>
          </a:p>
          <a:p>
            <a:r>
              <a:rPr lang="en-US" b="1" dirty="0"/>
              <a:t>In the spatial domain, we modify the content directly, much like painting on a canvas. Think of it as making tiny adjustments to the building blocks of digital content:</a:t>
            </a:r>
          </a:p>
          <a:p>
            <a:pPr>
              <a:buFont typeface="Arial" panose="020B0604020202020204" pitchFamily="34" charset="0"/>
              <a:buChar char="•"/>
            </a:pPr>
            <a:r>
              <a:rPr lang="en-US" dirty="0"/>
              <a:t> Images and Video:</a:t>
            </a:r>
          </a:p>
          <a:p>
            <a:pPr lvl="1">
              <a:buFont typeface="Arial" panose="020B0604020202020204" pitchFamily="34" charset="0"/>
              <a:buChar char="•"/>
            </a:pPr>
            <a:r>
              <a:rPr lang="en-US" dirty="0"/>
              <a:t>Pixel Values: We can subtly alter the brightness or color of individual pixels</a:t>
            </a:r>
          </a:p>
          <a:p>
            <a:pPr lvl="1">
              <a:buFont typeface="Arial" panose="020B0604020202020204" pitchFamily="34" charset="0"/>
              <a:buChar char="•"/>
            </a:pPr>
            <a:r>
              <a:rPr lang="en-US" dirty="0"/>
              <a:t>Bit Planes: Changes to the least significant bits cause minimal visual impact</a:t>
            </a:r>
          </a:p>
          <a:p>
            <a:pPr lvl="1">
              <a:buFont typeface="Arial" panose="020B0604020202020204" pitchFamily="34" charset="0"/>
              <a:buChar char="•"/>
            </a:pPr>
            <a:r>
              <a:rPr lang="en-US" dirty="0"/>
              <a:t>Block-Based: Modifications to groups of pixels for better robustness</a:t>
            </a:r>
          </a:p>
          <a:p>
            <a:pPr>
              <a:buFont typeface="Arial" panose="020B0604020202020204" pitchFamily="34" charset="0"/>
              <a:buChar char="•"/>
            </a:pPr>
            <a:r>
              <a:rPr lang="en-US" dirty="0"/>
              <a:t> Audio:</a:t>
            </a:r>
          </a:p>
          <a:p>
            <a:pPr lvl="1">
              <a:buFont typeface="Arial" panose="020B0604020202020204" pitchFamily="34" charset="0"/>
              <a:buChar char="•"/>
            </a:pPr>
            <a:r>
              <a:rPr lang="en-US" dirty="0"/>
              <a:t>Sample Values: Small changes to audio samples that human ears can't detect</a:t>
            </a:r>
          </a:p>
          <a:p>
            <a:pPr lvl="1">
              <a:buFont typeface="Arial" panose="020B0604020202020204" pitchFamily="34" charset="0"/>
              <a:buChar char="•"/>
            </a:pPr>
            <a:r>
              <a:rPr lang="en-US" dirty="0"/>
              <a:t>Time Domain: Modifications in the waveform that preserve sound quality</a:t>
            </a:r>
          </a:p>
          <a:p>
            <a:endParaRPr lang="en-US" b="1" dirty="0"/>
          </a:p>
        </p:txBody>
      </p:sp>
      <p:sp>
        <p:nvSpPr>
          <p:cNvPr id="4" name="Footer Placeholder 3">
            <a:extLst>
              <a:ext uri="{FF2B5EF4-FFF2-40B4-BE49-F238E27FC236}">
                <a16:creationId xmlns:a16="http://schemas.microsoft.com/office/drawing/2014/main" id="{758C5154-AE1F-0C1A-2D65-EA03EB1823E2}"/>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7BC8130A-FA74-1DD3-6B77-2B1D3B2690AF}"/>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7" name="Picture 6">
            <a:extLst>
              <a:ext uri="{FF2B5EF4-FFF2-40B4-BE49-F238E27FC236}">
                <a16:creationId xmlns:a16="http://schemas.microsoft.com/office/drawing/2014/main" id="{53597D8A-E3F4-F26F-7276-07A45B8B8D03}"/>
              </a:ext>
            </a:extLst>
          </p:cNvPr>
          <p:cNvPicPr>
            <a:picLocks noChangeAspect="1"/>
          </p:cNvPicPr>
          <p:nvPr/>
        </p:nvPicPr>
        <p:blipFill>
          <a:blip r:embed="rId2"/>
          <a:stretch>
            <a:fillRect/>
          </a:stretch>
        </p:blipFill>
        <p:spPr>
          <a:xfrm>
            <a:off x="8932816" y="3347402"/>
            <a:ext cx="2235056" cy="3163126"/>
          </a:xfrm>
          <a:prstGeom prst="rect">
            <a:avLst/>
          </a:prstGeom>
          <a:ln>
            <a:noFill/>
          </a:ln>
          <a:effectLst>
            <a:softEdge rad="112500"/>
          </a:effectLst>
        </p:spPr>
      </p:pic>
    </p:spTree>
    <p:extLst>
      <p:ext uri="{BB962C8B-B14F-4D97-AF65-F5344CB8AC3E}">
        <p14:creationId xmlns:p14="http://schemas.microsoft.com/office/powerpoint/2010/main" val="2018542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FF420-7E4F-1F06-8DEE-55BB84FCF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E407C5-44BF-7ECF-560D-6726219737C8}"/>
              </a:ext>
            </a:extLst>
          </p:cNvPr>
          <p:cNvSpPr>
            <a:spLocks noGrp="1"/>
          </p:cNvSpPr>
          <p:nvPr>
            <p:ph type="title"/>
          </p:nvPr>
        </p:nvSpPr>
        <p:spPr/>
        <p:txBody>
          <a:bodyPr/>
          <a:lstStyle/>
          <a:p>
            <a:r>
              <a:rPr lang="en-US" dirty="0">
                <a:solidFill>
                  <a:srgbClr val="002060"/>
                </a:solidFill>
              </a:rPr>
              <a:t>The Art of Watermark Placement</a:t>
            </a:r>
            <a:br>
              <a:rPr lang="en-US" dirty="0"/>
            </a:br>
            <a:r>
              <a:rPr lang="en-US" sz="2800" dirty="0"/>
              <a:t>Understanding Embedding Domains</a:t>
            </a:r>
            <a:endParaRPr lang="en-US" dirty="0"/>
          </a:p>
        </p:txBody>
      </p:sp>
      <p:sp>
        <p:nvSpPr>
          <p:cNvPr id="3" name="Content Placeholder 2">
            <a:extLst>
              <a:ext uri="{FF2B5EF4-FFF2-40B4-BE49-F238E27FC236}">
                <a16:creationId xmlns:a16="http://schemas.microsoft.com/office/drawing/2014/main" id="{817E0C4B-BBCD-4502-CAC6-B20E97B13A4F}"/>
              </a:ext>
            </a:extLst>
          </p:cNvPr>
          <p:cNvSpPr>
            <a:spLocks noGrp="1"/>
          </p:cNvSpPr>
          <p:nvPr>
            <p:ph idx="1"/>
          </p:nvPr>
        </p:nvSpPr>
        <p:spPr>
          <a:xfrm>
            <a:off x="1024126" y="2084832"/>
            <a:ext cx="10266724" cy="4023360"/>
          </a:xfrm>
        </p:spPr>
        <p:txBody>
          <a:bodyPr>
            <a:normAutofit/>
          </a:bodyPr>
          <a:lstStyle/>
          <a:p>
            <a:pPr>
              <a:buFont typeface="Arial" panose="020B0604020202020204" pitchFamily="34" charset="0"/>
              <a:buChar char="•"/>
            </a:pPr>
            <a:r>
              <a:rPr lang="en-US" dirty="0"/>
              <a:t> Text Documents:</a:t>
            </a:r>
          </a:p>
          <a:p>
            <a:pPr lvl="1">
              <a:buFont typeface="Arial" panose="020B0604020202020204" pitchFamily="34" charset="0"/>
              <a:buChar char="•"/>
            </a:pPr>
            <a:r>
              <a:rPr lang="en-US" dirty="0"/>
              <a:t>Character Spacing: Slightly adjusting the space between</a:t>
            </a:r>
          </a:p>
          <a:p>
            <a:pPr marL="128016" lvl="1" indent="0">
              <a:buNone/>
            </a:pPr>
            <a:r>
              <a:rPr lang="en-US" dirty="0"/>
              <a:t>letters or words</a:t>
            </a:r>
          </a:p>
          <a:p>
            <a:pPr lvl="1">
              <a:buFont typeface="Arial" panose="020B0604020202020204" pitchFamily="34" charset="0"/>
              <a:buChar char="•"/>
            </a:pPr>
            <a:r>
              <a:rPr lang="en-US" dirty="0"/>
              <a:t>Line Spacing: Making microscopic changes to line heights</a:t>
            </a:r>
          </a:p>
          <a:p>
            <a:pPr lvl="1">
              <a:buFont typeface="Arial" panose="020B0604020202020204" pitchFamily="34" charset="0"/>
              <a:buChar char="•"/>
            </a:pPr>
            <a:r>
              <a:rPr lang="en-US" dirty="0"/>
              <a:t>Word Shifting: Minimal adjustments to word positions</a:t>
            </a:r>
          </a:p>
          <a:p>
            <a:r>
              <a:rPr lang="en-US" sz="2000" dirty="0"/>
              <a:t>Example: </a:t>
            </a:r>
            <a:r>
              <a:rPr lang="en-US" dirty="0"/>
              <a:t>ChatGPT uses Text Watermarking</a:t>
            </a:r>
          </a:p>
        </p:txBody>
      </p:sp>
      <p:sp>
        <p:nvSpPr>
          <p:cNvPr id="4" name="Footer Placeholder 3">
            <a:extLst>
              <a:ext uri="{FF2B5EF4-FFF2-40B4-BE49-F238E27FC236}">
                <a16:creationId xmlns:a16="http://schemas.microsoft.com/office/drawing/2014/main" id="{52EBB978-1350-BF7C-1462-F65C3B460DB5}"/>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5F0F3F89-550A-7180-7CF1-498464CEE67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7" name="Picture 6">
            <a:extLst>
              <a:ext uri="{FF2B5EF4-FFF2-40B4-BE49-F238E27FC236}">
                <a16:creationId xmlns:a16="http://schemas.microsoft.com/office/drawing/2014/main" id="{BC22D648-AF00-961A-7ED6-072E9D25B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729" y="1713994"/>
            <a:ext cx="4662490" cy="43941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867BFE12-2EDC-4162-0F0D-E66DA01E41FC}"/>
              </a:ext>
            </a:extLst>
          </p:cNvPr>
          <p:cNvPicPr>
            <a:picLocks noChangeAspect="1"/>
          </p:cNvPicPr>
          <p:nvPr/>
        </p:nvPicPr>
        <p:blipFill>
          <a:blip r:embed="rId3"/>
          <a:stretch>
            <a:fillRect/>
          </a:stretch>
        </p:blipFill>
        <p:spPr>
          <a:xfrm>
            <a:off x="1201251" y="4476234"/>
            <a:ext cx="5669353" cy="1631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97C6C000-3E6E-03A5-6E90-5FE327652B95}"/>
              </a:ext>
            </a:extLst>
          </p:cNvPr>
          <p:cNvSpPr txBox="1"/>
          <p:nvPr/>
        </p:nvSpPr>
        <p:spPr>
          <a:xfrm>
            <a:off x="8082117" y="1384121"/>
            <a:ext cx="3952567" cy="584775"/>
          </a:xfrm>
          <a:prstGeom prst="rect">
            <a:avLst/>
          </a:prstGeom>
          <a:noFill/>
        </p:spPr>
        <p:txBody>
          <a:bodyPr wrap="square" rtlCol="0">
            <a:spAutoFit/>
          </a:bodyPr>
          <a:lstStyle/>
          <a:p>
            <a:r>
              <a:rPr lang="en-US" sz="1400" dirty="0"/>
              <a:t>Paper: </a:t>
            </a:r>
            <a:r>
              <a:rPr lang="en-US" sz="1400" b="1" dirty="0"/>
              <a:t>A Watermark for Large Language Models</a:t>
            </a:r>
          </a:p>
          <a:p>
            <a:endParaRPr lang="en-US" dirty="0"/>
          </a:p>
        </p:txBody>
      </p:sp>
      <p:graphicFrame>
        <p:nvGraphicFramePr>
          <p:cNvPr id="12" name="Table 11">
            <a:extLst>
              <a:ext uri="{FF2B5EF4-FFF2-40B4-BE49-F238E27FC236}">
                <a16:creationId xmlns:a16="http://schemas.microsoft.com/office/drawing/2014/main" id="{BD81B11F-0A0C-00B2-BE6D-9B5774F7339D}"/>
              </a:ext>
            </a:extLst>
          </p:cNvPr>
          <p:cNvGraphicFramePr>
            <a:graphicFrameLocks noGrp="1"/>
          </p:cNvGraphicFramePr>
          <p:nvPr>
            <p:extLst>
              <p:ext uri="{D42A27DB-BD31-4B8C-83A1-F6EECF244321}">
                <p14:modId xmlns:p14="http://schemas.microsoft.com/office/powerpoint/2010/main" val="2855191188"/>
              </p:ext>
            </p:extLst>
          </p:nvPr>
        </p:nvGraphicFramePr>
        <p:xfrm>
          <a:off x="6957525" y="6112170"/>
          <a:ext cx="3844416" cy="369332"/>
        </p:xfrm>
        <a:graphic>
          <a:graphicData uri="http://schemas.openxmlformats.org/drawingml/2006/table">
            <a:tbl>
              <a:tblPr/>
              <a:tblGrid>
                <a:gridCol w="1922208">
                  <a:extLst>
                    <a:ext uri="{9D8B030D-6E8A-4147-A177-3AD203B41FA5}">
                      <a16:colId xmlns:a16="http://schemas.microsoft.com/office/drawing/2014/main" val="695279100"/>
                    </a:ext>
                  </a:extLst>
                </a:gridCol>
                <a:gridCol w="1922208">
                  <a:extLst>
                    <a:ext uri="{9D8B030D-6E8A-4147-A177-3AD203B41FA5}">
                      <a16:colId xmlns:a16="http://schemas.microsoft.com/office/drawing/2014/main" val="2580729729"/>
                    </a:ext>
                  </a:extLst>
                </a:gridCol>
              </a:tblGrid>
              <a:tr h="369332">
                <a:tc>
                  <a:txBody>
                    <a:bodyPr/>
                    <a:lstStyle/>
                    <a:p>
                      <a:r>
                        <a:rPr lang="en-US" dirty="0"/>
                        <a:t>Link to the Paper:</a:t>
                      </a:r>
                    </a:p>
                  </a:txBody>
                  <a:tcPr anchor="ctr">
                    <a:lnL>
                      <a:noFill/>
                    </a:lnL>
                    <a:lnR>
                      <a:noFill/>
                    </a:lnR>
                    <a:lnT>
                      <a:noFill/>
                    </a:lnT>
                    <a:lnB>
                      <a:noFill/>
                    </a:lnB>
                    <a:noFill/>
                  </a:tcPr>
                </a:tc>
                <a:tc>
                  <a:txBody>
                    <a:bodyPr/>
                    <a:lstStyle/>
                    <a:p>
                      <a:r>
                        <a:rPr lang="en-US" dirty="0">
                          <a:solidFill>
                            <a:srgbClr val="C00000"/>
                          </a:solidFill>
                          <a:hlinkClick r:id="rId4">
                            <a:extLst>
                              <a:ext uri="{A12FA001-AC4F-418D-AE19-62706E023703}">
                                <ahyp:hlinkClr xmlns:ahyp="http://schemas.microsoft.com/office/drawing/2018/hyperlinkcolor" val="tx"/>
                              </a:ext>
                            </a:extLst>
                          </a:hlinkClick>
                        </a:rPr>
                        <a:t>arXiv:2301.10226</a:t>
                      </a:r>
                      <a:endParaRPr lang="en-US" dirty="0">
                        <a:solidFill>
                          <a:srgbClr val="C00000"/>
                        </a:solidFill>
                      </a:endParaRPr>
                    </a:p>
                  </a:txBody>
                  <a:tcPr anchor="ctr">
                    <a:lnL>
                      <a:noFill/>
                    </a:lnL>
                    <a:lnR>
                      <a:noFill/>
                    </a:lnR>
                    <a:lnT>
                      <a:noFill/>
                    </a:lnT>
                    <a:lnB>
                      <a:noFill/>
                    </a:lnB>
                    <a:noFill/>
                  </a:tcPr>
                </a:tc>
                <a:extLst>
                  <a:ext uri="{0D108BD9-81ED-4DB2-BD59-A6C34878D82A}">
                    <a16:rowId xmlns:a16="http://schemas.microsoft.com/office/drawing/2014/main" val="2956707813"/>
                  </a:ext>
                </a:extLst>
              </a:tr>
            </a:tbl>
          </a:graphicData>
        </a:graphic>
      </p:graphicFrame>
    </p:spTree>
    <p:extLst>
      <p:ext uri="{BB962C8B-B14F-4D97-AF65-F5344CB8AC3E}">
        <p14:creationId xmlns:p14="http://schemas.microsoft.com/office/powerpoint/2010/main" val="2274041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E52DE-6D17-C6F3-255F-B2FE8D808D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70E54-18C4-CB6E-777D-46EBC4C337A0}"/>
              </a:ext>
            </a:extLst>
          </p:cNvPr>
          <p:cNvSpPr>
            <a:spLocks noGrp="1"/>
          </p:cNvSpPr>
          <p:nvPr>
            <p:ph type="title"/>
          </p:nvPr>
        </p:nvSpPr>
        <p:spPr/>
        <p:txBody>
          <a:bodyPr/>
          <a:lstStyle/>
          <a:p>
            <a:r>
              <a:rPr lang="en-US" dirty="0">
                <a:solidFill>
                  <a:srgbClr val="002060"/>
                </a:solidFill>
              </a:rPr>
              <a:t>The Art of Watermark Placement</a:t>
            </a:r>
            <a:br>
              <a:rPr lang="en-US" dirty="0"/>
            </a:br>
            <a:r>
              <a:rPr lang="en-US" sz="2800" dirty="0"/>
              <a:t>Understanding Embedding Domains</a:t>
            </a:r>
            <a:endParaRPr lang="en-US" dirty="0"/>
          </a:p>
        </p:txBody>
      </p:sp>
      <p:sp>
        <p:nvSpPr>
          <p:cNvPr id="3" name="Content Placeholder 2">
            <a:extLst>
              <a:ext uri="{FF2B5EF4-FFF2-40B4-BE49-F238E27FC236}">
                <a16:creationId xmlns:a16="http://schemas.microsoft.com/office/drawing/2014/main" id="{DD9FC1D5-1977-C6AE-AD53-D33016A7F0FE}"/>
              </a:ext>
            </a:extLst>
          </p:cNvPr>
          <p:cNvSpPr>
            <a:spLocks noGrp="1"/>
          </p:cNvSpPr>
          <p:nvPr>
            <p:ph idx="1"/>
          </p:nvPr>
        </p:nvSpPr>
        <p:spPr/>
        <p:txBody>
          <a:bodyPr>
            <a:normAutofit lnSpcReduction="10000"/>
          </a:bodyPr>
          <a:lstStyle/>
          <a:p>
            <a:pPr>
              <a:buFont typeface="Wingdings" panose="05000000000000000000" pitchFamily="2" charset="2"/>
              <a:buChar char="q"/>
            </a:pPr>
            <a:r>
              <a:rPr lang="en-US" dirty="0"/>
              <a:t> </a:t>
            </a:r>
            <a:r>
              <a:rPr lang="en-US" sz="2400" b="1" dirty="0"/>
              <a:t>Transform Domain (Frequency-Based)</a:t>
            </a:r>
          </a:p>
          <a:p>
            <a:r>
              <a:rPr lang="en-US" b="1" dirty="0"/>
              <a:t>Transform domain embedding is like working with the DNA of digital content rather than its visible features. We modify mathematical representations:</a:t>
            </a:r>
          </a:p>
          <a:p>
            <a:pPr>
              <a:buFont typeface="Arial" panose="020B0604020202020204" pitchFamily="34" charset="0"/>
              <a:buChar char="•"/>
            </a:pPr>
            <a:r>
              <a:rPr lang="en-US" dirty="0"/>
              <a:t> Frequency Transforms:</a:t>
            </a:r>
          </a:p>
          <a:p>
            <a:pPr lvl="1">
              <a:buFont typeface="Arial" panose="020B0604020202020204" pitchFamily="34" charset="0"/>
              <a:buChar char="•"/>
            </a:pPr>
            <a:r>
              <a:rPr lang="en-US" dirty="0"/>
              <a:t>Discrete Cosine Transform (DCT): Used in JPEG images</a:t>
            </a:r>
          </a:p>
          <a:p>
            <a:pPr lvl="1">
              <a:buFont typeface="Arial" panose="020B0604020202020204" pitchFamily="34" charset="0"/>
              <a:buChar char="•"/>
            </a:pPr>
            <a:r>
              <a:rPr lang="en-US" dirty="0"/>
              <a:t>Discrete Wavelet Transform (DWT): Excellent for multi-resolution analysis</a:t>
            </a:r>
          </a:p>
          <a:p>
            <a:pPr lvl="1">
              <a:buFont typeface="Arial" panose="020B0604020202020204" pitchFamily="34" charset="0"/>
              <a:buChar char="•"/>
            </a:pPr>
            <a:r>
              <a:rPr lang="en-US" dirty="0"/>
              <a:t>Discrete Fourier Transform (DFT): Particularly good for audio watermarking</a:t>
            </a:r>
          </a:p>
          <a:p>
            <a:pPr>
              <a:buFont typeface="Arial" panose="020B0604020202020204" pitchFamily="34" charset="0"/>
              <a:buChar char="•"/>
            </a:pPr>
            <a:r>
              <a:rPr lang="en-US" dirty="0"/>
              <a:t> Key Benefits:</a:t>
            </a:r>
          </a:p>
          <a:p>
            <a:pPr lvl="1">
              <a:buFont typeface="Arial" panose="020B0604020202020204" pitchFamily="34" charset="0"/>
              <a:buChar char="•"/>
            </a:pPr>
            <a:r>
              <a:rPr lang="en-US" dirty="0"/>
              <a:t>More robust against compression and processing</a:t>
            </a:r>
          </a:p>
          <a:p>
            <a:pPr lvl="1">
              <a:buFont typeface="Arial" panose="020B0604020202020204" pitchFamily="34" charset="0"/>
              <a:buChar char="•"/>
            </a:pPr>
            <a:r>
              <a:rPr lang="en-US" dirty="0"/>
              <a:t>Better control over perceptual impact</a:t>
            </a:r>
          </a:p>
          <a:p>
            <a:pPr lvl="1">
              <a:buFont typeface="Arial" panose="020B0604020202020204" pitchFamily="34" charset="0"/>
              <a:buChar char="•"/>
            </a:pPr>
            <a:r>
              <a:rPr lang="en-US" dirty="0"/>
              <a:t>Stronger resistance to various attacks</a:t>
            </a:r>
          </a:p>
          <a:p>
            <a:endParaRPr lang="en-US" b="1" dirty="0"/>
          </a:p>
        </p:txBody>
      </p:sp>
      <p:sp>
        <p:nvSpPr>
          <p:cNvPr id="4" name="Footer Placeholder 3">
            <a:extLst>
              <a:ext uri="{FF2B5EF4-FFF2-40B4-BE49-F238E27FC236}">
                <a16:creationId xmlns:a16="http://schemas.microsoft.com/office/drawing/2014/main" id="{4C5B44B3-2F02-D3EC-8896-11E8411625A4}"/>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0CC3E046-4E98-8F7F-0D72-30D6F1A3A219}"/>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384301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6C6E-B8BA-AB73-727C-56D95FD95D9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7F93CC6-B79E-54E0-82A0-D64AB8D965AC}"/>
              </a:ext>
            </a:extLst>
          </p:cNvPr>
          <p:cNvPicPr>
            <a:picLocks noChangeAspect="1"/>
          </p:cNvPicPr>
          <p:nvPr/>
        </p:nvPicPr>
        <p:blipFill>
          <a:blip r:embed="rId2"/>
          <a:stretch>
            <a:fillRect/>
          </a:stretch>
        </p:blipFill>
        <p:spPr>
          <a:xfrm>
            <a:off x="2657712" y="2573598"/>
            <a:ext cx="6876576" cy="3425012"/>
          </a:xfrm>
          <a:prstGeom prst="rect">
            <a:avLst/>
          </a:prstGeom>
        </p:spPr>
      </p:pic>
      <p:sp>
        <p:nvSpPr>
          <p:cNvPr id="2" name="Title 1">
            <a:extLst>
              <a:ext uri="{FF2B5EF4-FFF2-40B4-BE49-F238E27FC236}">
                <a16:creationId xmlns:a16="http://schemas.microsoft.com/office/drawing/2014/main" id="{4CB614CB-61EF-4B93-941F-1BB52C55F90C}"/>
              </a:ext>
            </a:extLst>
          </p:cNvPr>
          <p:cNvSpPr>
            <a:spLocks noGrp="1"/>
          </p:cNvSpPr>
          <p:nvPr>
            <p:ph type="title"/>
          </p:nvPr>
        </p:nvSpPr>
        <p:spPr/>
        <p:txBody>
          <a:bodyPr/>
          <a:lstStyle/>
          <a:p>
            <a:r>
              <a:rPr lang="en-US" dirty="0">
                <a:solidFill>
                  <a:srgbClr val="002060"/>
                </a:solidFill>
              </a:rPr>
              <a:t>The Art of Watermark Placement</a:t>
            </a:r>
            <a:br>
              <a:rPr lang="en-US" dirty="0"/>
            </a:br>
            <a:r>
              <a:rPr lang="en-US" sz="2800" dirty="0"/>
              <a:t>Understanding Embedding Domains</a:t>
            </a:r>
            <a:endParaRPr lang="en-US" dirty="0"/>
          </a:p>
        </p:txBody>
      </p:sp>
      <p:sp>
        <p:nvSpPr>
          <p:cNvPr id="3" name="Content Placeholder 2">
            <a:extLst>
              <a:ext uri="{FF2B5EF4-FFF2-40B4-BE49-F238E27FC236}">
                <a16:creationId xmlns:a16="http://schemas.microsoft.com/office/drawing/2014/main" id="{4741FAF9-9AF6-8691-A265-40ABE2B78A57}"/>
              </a:ext>
            </a:extLst>
          </p:cNvPr>
          <p:cNvSpPr>
            <a:spLocks noGrp="1"/>
          </p:cNvSpPr>
          <p:nvPr>
            <p:ph idx="1"/>
          </p:nvPr>
        </p:nvSpPr>
        <p:spPr/>
        <p:txBody>
          <a:bodyPr>
            <a:normAutofit/>
          </a:bodyPr>
          <a:lstStyle/>
          <a:p>
            <a:pPr>
              <a:buFont typeface="Wingdings" panose="05000000000000000000" pitchFamily="2" charset="2"/>
              <a:buChar char="q"/>
            </a:pPr>
            <a:r>
              <a:rPr lang="en-US" dirty="0"/>
              <a:t> </a:t>
            </a:r>
            <a:r>
              <a:rPr lang="en-US" sz="2000" b="1" dirty="0"/>
              <a:t>Transform Domain (Frequency-Based) (Cont’d)</a:t>
            </a:r>
          </a:p>
        </p:txBody>
      </p:sp>
      <p:sp>
        <p:nvSpPr>
          <p:cNvPr id="4" name="Footer Placeholder 3">
            <a:extLst>
              <a:ext uri="{FF2B5EF4-FFF2-40B4-BE49-F238E27FC236}">
                <a16:creationId xmlns:a16="http://schemas.microsoft.com/office/drawing/2014/main" id="{307232E6-6AC6-1B5E-2CFC-D7F23D25ED42}"/>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8949F9CE-E88F-0B7B-E7BB-8E2157D259D3}"/>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10" name="TextBox 9">
            <a:extLst>
              <a:ext uri="{FF2B5EF4-FFF2-40B4-BE49-F238E27FC236}">
                <a16:creationId xmlns:a16="http://schemas.microsoft.com/office/drawing/2014/main" id="{FAF41D15-C205-5D66-CC55-5032453C6FCB}"/>
              </a:ext>
            </a:extLst>
          </p:cNvPr>
          <p:cNvSpPr txBox="1"/>
          <p:nvPr/>
        </p:nvSpPr>
        <p:spPr>
          <a:xfrm>
            <a:off x="1024127" y="6178555"/>
            <a:ext cx="11021961" cy="261610"/>
          </a:xfrm>
          <a:prstGeom prst="rect">
            <a:avLst/>
          </a:prstGeom>
          <a:noFill/>
        </p:spPr>
        <p:txBody>
          <a:bodyPr wrap="square" rtlCol="0">
            <a:spAutoFit/>
          </a:bodyPr>
          <a:lstStyle/>
          <a:p>
            <a:r>
              <a:rPr lang="en-US" sz="1100" dirty="0"/>
              <a:t>Xiang-Gen Xia, Charles G. </a:t>
            </a:r>
            <a:r>
              <a:rPr lang="en-US" sz="1100" dirty="0" err="1"/>
              <a:t>Boncelet</a:t>
            </a:r>
            <a:r>
              <a:rPr lang="en-US" sz="1100" dirty="0"/>
              <a:t>, and Gonzalo R. Arce, "Wavelet transform based watermark for digital images," Opt. Express </a:t>
            </a:r>
            <a:r>
              <a:rPr lang="en-US" sz="1100" b="1" dirty="0"/>
              <a:t>3</a:t>
            </a:r>
            <a:r>
              <a:rPr lang="en-US" sz="1100" dirty="0"/>
              <a:t>, 497-511 (1998) </a:t>
            </a:r>
          </a:p>
        </p:txBody>
      </p:sp>
    </p:spTree>
    <p:extLst>
      <p:ext uri="{BB962C8B-B14F-4D97-AF65-F5344CB8AC3E}">
        <p14:creationId xmlns:p14="http://schemas.microsoft.com/office/powerpoint/2010/main" val="2972138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9DF67-639A-0D12-6B7C-F67F05C47F18}"/>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5053DDA-1B5B-7531-1DCA-D478EF41C698}"/>
              </a:ext>
            </a:extLst>
          </p:cNvPr>
          <p:cNvPicPr>
            <a:picLocks noChangeAspect="1"/>
          </p:cNvPicPr>
          <p:nvPr/>
        </p:nvPicPr>
        <p:blipFill>
          <a:blip r:embed="rId2"/>
          <a:stretch>
            <a:fillRect/>
          </a:stretch>
        </p:blipFill>
        <p:spPr>
          <a:xfrm>
            <a:off x="6213797" y="2437386"/>
            <a:ext cx="5159187" cy="4023709"/>
          </a:xfrm>
          <a:prstGeom prst="rect">
            <a:avLst/>
          </a:prstGeom>
        </p:spPr>
      </p:pic>
      <p:sp>
        <p:nvSpPr>
          <p:cNvPr id="2" name="Title 1">
            <a:extLst>
              <a:ext uri="{FF2B5EF4-FFF2-40B4-BE49-F238E27FC236}">
                <a16:creationId xmlns:a16="http://schemas.microsoft.com/office/drawing/2014/main" id="{25980FC2-2057-339D-42D8-40428B909A48}"/>
              </a:ext>
            </a:extLst>
          </p:cNvPr>
          <p:cNvSpPr>
            <a:spLocks noGrp="1"/>
          </p:cNvSpPr>
          <p:nvPr>
            <p:ph type="title"/>
          </p:nvPr>
        </p:nvSpPr>
        <p:spPr/>
        <p:txBody>
          <a:bodyPr/>
          <a:lstStyle/>
          <a:p>
            <a:r>
              <a:rPr lang="en-US" dirty="0">
                <a:solidFill>
                  <a:srgbClr val="002060"/>
                </a:solidFill>
              </a:rPr>
              <a:t>The Art of Watermark Placement</a:t>
            </a:r>
            <a:br>
              <a:rPr lang="en-US" dirty="0"/>
            </a:br>
            <a:r>
              <a:rPr lang="en-US" sz="2800" dirty="0"/>
              <a:t>Understanding Embedding Domains</a:t>
            </a:r>
            <a:endParaRPr lang="en-US" dirty="0"/>
          </a:p>
        </p:txBody>
      </p:sp>
      <p:sp>
        <p:nvSpPr>
          <p:cNvPr id="3" name="Content Placeholder 2">
            <a:extLst>
              <a:ext uri="{FF2B5EF4-FFF2-40B4-BE49-F238E27FC236}">
                <a16:creationId xmlns:a16="http://schemas.microsoft.com/office/drawing/2014/main" id="{0C63FF05-65DB-E358-C6E3-690C5D3E5FF4}"/>
              </a:ext>
            </a:extLst>
          </p:cNvPr>
          <p:cNvSpPr>
            <a:spLocks noGrp="1"/>
          </p:cNvSpPr>
          <p:nvPr>
            <p:ph idx="1"/>
          </p:nvPr>
        </p:nvSpPr>
        <p:spPr>
          <a:xfrm>
            <a:off x="1024126" y="2085181"/>
            <a:ext cx="10266724" cy="4023360"/>
          </a:xfrm>
        </p:spPr>
        <p:txBody>
          <a:bodyPr>
            <a:normAutofit/>
          </a:bodyPr>
          <a:lstStyle/>
          <a:p>
            <a:pPr>
              <a:buFont typeface="Wingdings" panose="05000000000000000000" pitchFamily="2" charset="2"/>
              <a:buChar char="q"/>
            </a:pPr>
            <a:r>
              <a:rPr lang="en-US" dirty="0"/>
              <a:t> </a:t>
            </a:r>
            <a:r>
              <a:rPr lang="en-US" sz="2000" b="1" dirty="0"/>
              <a:t>Transform Domain (Frequency-Based) (Cont’d)</a:t>
            </a:r>
          </a:p>
        </p:txBody>
      </p:sp>
      <p:sp>
        <p:nvSpPr>
          <p:cNvPr id="4" name="Footer Placeholder 3">
            <a:extLst>
              <a:ext uri="{FF2B5EF4-FFF2-40B4-BE49-F238E27FC236}">
                <a16:creationId xmlns:a16="http://schemas.microsoft.com/office/drawing/2014/main" id="{243E8D1D-B9EA-F936-EF6A-3D4BD848E674}"/>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0B79BF21-DB61-70A8-4340-3E49E317A82F}"/>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7" name="Picture 6">
            <a:extLst>
              <a:ext uri="{FF2B5EF4-FFF2-40B4-BE49-F238E27FC236}">
                <a16:creationId xmlns:a16="http://schemas.microsoft.com/office/drawing/2014/main" id="{0570E09F-1447-A911-6A2A-3F71A9D3A50A}"/>
              </a:ext>
            </a:extLst>
          </p:cNvPr>
          <p:cNvPicPr>
            <a:picLocks noChangeAspect="1"/>
          </p:cNvPicPr>
          <p:nvPr/>
        </p:nvPicPr>
        <p:blipFill>
          <a:blip r:embed="rId3"/>
          <a:stretch>
            <a:fillRect/>
          </a:stretch>
        </p:blipFill>
        <p:spPr>
          <a:xfrm>
            <a:off x="1024127" y="2498352"/>
            <a:ext cx="5189670" cy="3962743"/>
          </a:xfrm>
          <a:prstGeom prst="rect">
            <a:avLst/>
          </a:prstGeom>
        </p:spPr>
      </p:pic>
      <p:sp>
        <p:nvSpPr>
          <p:cNvPr id="13" name="TextBox 12">
            <a:extLst>
              <a:ext uri="{FF2B5EF4-FFF2-40B4-BE49-F238E27FC236}">
                <a16:creationId xmlns:a16="http://schemas.microsoft.com/office/drawing/2014/main" id="{200C86F1-DF6E-AD92-B8E4-ACB3B8AD9656}"/>
              </a:ext>
            </a:extLst>
          </p:cNvPr>
          <p:cNvSpPr txBox="1"/>
          <p:nvPr/>
        </p:nvSpPr>
        <p:spPr>
          <a:xfrm>
            <a:off x="9881419" y="2896532"/>
            <a:ext cx="2045110" cy="1200329"/>
          </a:xfrm>
          <a:prstGeom prst="rect">
            <a:avLst/>
          </a:prstGeom>
          <a:noFill/>
        </p:spPr>
        <p:txBody>
          <a:bodyPr wrap="square">
            <a:spAutoFit/>
          </a:bodyPr>
          <a:lstStyle/>
          <a:p>
            <a:r>
              <a:rPr lang="en-US" sz="1200" dirty="0"/>
              <a:t>Paper:</a:t>
            </a:r>
            <a:br>
              <a:rPr lang="en-US" sz="1200" dirty="0"/>
            </a:br>
            <a:r>
              <a:rPr lang="en-US" sz="1200" dirty="0"/>
              <a:t>Abd-</a:t>
            </a:r>
            <a:r>
              <a:rPr lang="en-US" sz="1200" dirty="0" err="1"/>
              <a:t>Elsalam</a:t>
            </a:r>
            <a:r>
              <a:rPr lang="en-US" sz="1200" dirty="0"/>
              <a:t>, Rabha &amp; Saleh, Sahar. (2024). Digital Image Watermarking Methods Based on Transformation Techniques: A Comparative Study. </a:t>
            </a:r>
          </a:p>
        </p:txBody>
      </p:sp>
    </p:spTree>
    <p:extLst>
      <p:ext uri="{BB962C8B-B14F-4D97-AF65-F5344CB8AC3E}">
        <p14:creationId xmlns:p14="http://schemas.microsoft.com/office/powerpoint/2010/main" val="1729514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CA815-388B-373B-913A-5AD68C3DA43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B30A64C-F650-E349-A1E8-36CBFD90E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0491" y="2006679"/>
            <a:ext cx="5932270" cy="4591576"/>
          </a:xfrm>
          <a:prstGeom prst="rect">
            <a:avLst/>
          </a:prstGeom>
        </p:spPr>
      </p:pic>
      <p:sp>
        <p:nvSpPr>
          <p:cNvPr id="2" name="Title 1">
            <a:extLst>
              <a:ext uri="{FF2B5EF4-FFF2-40B4-BE49-F238E27FC236}">
                <a16:creationId xmlns:a16="http://schemas.microsoft.com/office/drawing/2014/main" id="{6ABC9B84-E30D-94C7-E6EF-557545D66B9C}"/>
              </a:ext>
            </a:extLst>
          </p:cNvPr>
          <p:cNvSpPr>
            <a:spLocks noGrp="1"/>
          </p:cNvSpPr>
          <p:nvPr>
            <p:ph type="title"/>
          </p:nvPr>
        </p:nvSpPr>
        <p:spPr/>
        <p:txBody>
          <a:bodyPr/>
          <a:lstStyle/>
          <a:p>
            <a:r>
              <a:rPr lang="en-US" dirty="0">
                <a:solidFill>
                  <a:srgbClr val="002060"/>
                </a:solidFill>
              </a:rPr>
              <a:t>The Art of Watermark Placement</a:t>
            </a:r>
            <a:br>
              <a:rPr lang="en-US" dirty="0"/>
            </a:br>
            <a:r>
              <a:rPr lang="en-US" sz="2800" dirty="0"/>
              <a:t>Understanding Embedding Domains</a:t>
            </a:r>
            <a:endParaRPr lang="en-US" dirty="0"/>
          </a:p>
        </p:txBody>
      </p:sp>
      <p:sp>
        <p:nvSpPr>
          <p:cNvPr id="3" name="Content Placeholder 2">
            <a:extLst>
              <a:ext uri="{FF2B5EF4-FFF2-40B4-BE49-F238E27FC236}">
                <a16:creationId xmlns:a16="http://schemas.microsoft.com/office/drawing/2014/main" id="{8A529143-2851-A587-CD06-8C510ACC42B5}"/>
              </a:ext>
            </a:extLst>
          </p:cNvPr>
          <p:cNvSpPr>
            <a:spLocks noGrp="1"/>
          </p:cNvSpPr>
          <p:nvPr>
            <p:ph idx="1"/>
          </p:nvPr>
        </p:nvSpPr>
        <p:spPr/>
        <p:txBody>
          <a:bodyPr>
            <a:normAutofit/>
          </a:bodyPr>
          <a:lstStyle/>
          <a:p>
            <a:pPr>
              <a:buFont typeface="Wingdings" panose="05000000000000000000" pitchFamily="2" charset="2"/>
              <a:buChar char="q"/>
            </a:pPr>
            <a:r>
              <a:rPr lang="en-US" dirty="0"/>
              <a:t> </a:t>
            </a:r>
            <a:r>
              <a:rPr lang="en-US" sz="2400" b="1" dirty="0"/>
              <a:t>Hybrid Approaches</a:t>
            </a:r>
          </a:p>
          <a:p>
            <a:pPr marL="0" indent="0">
              <a:lnSpc>
                <a:spcPct val="50000"/>
              </a:lnSpc>
              <a:spcAft>
                <a:spcPts val="0"/>
              </a:spcAft>
              <a:buNone/>
            </a:pPr>
            <a:r>
              <a:rPr lang="en-US" sz="2000" b="1" dirty="0"/>
              <a:t>  </a:t>
            </a:r>
          </a:p>
          <a:p>
            <a:pPr marL="0" indent="0">
              <a:lnSpc>
                <a:spcPct val="50000"/>
              </a:lnSpc>
              <a:spcAft>
                <a:spcPts val="0"/>
              </a:spcAft>
              <a:buNone/>
            </a:pPr>
            <a:endParaRPr lang="en-US" sz="2000" b="1" dirty="0"/>
          </a:p>
          <a:p>
            <a:pPr marL="0" indent="0">
              <a:lnSpc>
                <a:spcPct val="50000"/>
              </a:lnSpc>
              <a:spcAft>
                <a:spcPts val="0"/>
              </a:spcAft>
              <a:buNone/>
            </a:pPr>
            <a:endParaRPr lang="en-US" sz="2000" b="1" dirty="0"/>
          </a:p>
          <a:p>
            <a:pPr marL="0" indent="0">
              <a:lnSpc>
                <a:spcPct val="50000"/>
              </a:lnSpc>
              <a:spcAft>
                <a:spcPts val="0"/>
              </a:spcAft>
              <a:buNone/>
            </a:pPr>
            <a:endParaRPr lang="en-US" sz="2000" b="1" dirty="0"/>
          </a:p>
          <a:p>
            <a:pPr marL="0" indent="0">
              <a:lnSpc>
                <a:spcPct val="50000"/>
              </a:lnSpc>
              <a:spcAft>
                <a:spcPts val="0"/>
              </a:spcAft>
              <a:buNone/>
            </a:pPr>
            <a:endParaRPr lang="en-US" sz="2000" b="1" dirty="0"/>
          </a:p>
          <a:p>
            <a:pPr marL="0" indent="0">
              <a:lnSpc>
                <a:spcPct val="50000"/>
              </a:lnSpc>
              <a:spcAft>
                <a:spcPts val="0"/>
              </a:spcAft>
              <a:buNone/>
            </a:pPr>
            <a:endParaRPr lang="en-US" sz="2000" b="1" dirty="0"/>
          </a:p>
          <a:p>
            <a:pPr marL="0" indent="0">
              <a:lnSpc>
                <a:spcPct val="50000"/>
              </a:lnSpc>
              <a:spcAft>
                <a:spcPts val="0"/>
              </a:spcAft>
              <a:buNone/>
            </a:pPr>
            <a:endParaRPr lang="en-US" sz="2000" b="1" dirty="0"/>
          </a:p>
          <a:p>
            <a:pPr marL="0" indent="0">
              <a:lnSpc>
                <a:spcPct val="50000"/>
              </a:lnSpc>
              <a:spcAft>
                <a:spcPts val="0"/>
              </a:spcAft>
              <a:buNone/>
            </a:pPr>
            <a:r>
              <a:rPr lang="en-US" sz="2000" b="1" dirty="0"/>
              <a:t>Modern watermarking often combines multiple </a:t>
            </a:r>
          </a:p>
          <a:p>
            <a:pPr marL="0" indent="0">
              <a:lnSpc>
                <a:spcPct val="50000"/>
              </a:lnSpc>
              <a:spcAft>
                <a:spcPts val="0"/>
              </a:spcAft>
              <a:buNone/>
            </a:pPr>
            <a:r>
              <a:rPr lang="en-US" sz="2000" b="1" dirty="0"/>
              <a:t>domains for optimal results.</a:t>
            </a:r>
          </a:p>
          <a:p>
            <a:pPr marL="0" indent="0">
              <a:lnSpc>
                <a:spcPct val="50000"/>
              </a:lnSpc>
              <a:spcAft>
                <a:spcPts val="0"/>
              </a:spcAft>
              <a:buNone/>
            </a:pPr>
            <a:endParaRPr lang="en-US" sz="2000" b="1" dirty="0"/>
          </a:p>
          <a:p>
            <a:pPr marL="0" indent="0">
              <a:lnSpc>
                <a:spcPct val="50000"/>
              </a:lnSpc>
              <a:spcAft>
                <a:spcPts val="0"/>
              </a:spcAft>
              <a:buNone/>
            </a:pPr>
            <a:endParaRPr lang="en-US" sz="2000" b="1" dirty="0"/>
          </a:p>
        </p:txBody>
      </p:sp>
      <p:sp>
        <p:nvSpPr>
          <p:cNvPr id="4" name="Footer Placeholder 3">
            <a:extLst>
              <a:ext uri="{FF2B5EF4-FFF2-40B4-BE49-F238E27FC236}">
                <a16:creationId xmlns:a16="http://schemas.microsoft.com/office/drawing/2014/main" id="{CDAC011F-46D9-0517-D442-70AB99D8A286}"/>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144E88DC-9505-31C3-A3B3-A256257A1E73}"/>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4195453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5DCF-B4F8-FE40-757C-C08A3D8259C1}"/>
              </a:ext>
            </a:extLst>
          </p:cNvPr>
          <p:cNvSpPr>
            <a:spLocks noGrp="1"/>
          </p:cNvSpPr>
          <p:nvPr>
            <p:ph type="title"/>
          </p:nvPr>
        </p:nvSpPr>
        <p:spPr/>
        <p:txBody>
          <a:bodyPr/>
          <a:lstStyle/>
          <a:p>
            <a:r>
              <a:rPr lang="en-US" dirty="0">
                <a:solidFill>
                  <a:srgbClr val="002060"/>
                </a:solidFill>
              </a:rPr>
              <a:t>Types of Digital Watermarks</a:t>
            </a:r>
            <a:br>
              <a:rPr lang="en-US" dirty="0"/>
            </a:br>
            <a:r>
              <a:rPr lang="en-US" sz="2800" dirty="0"/>
              <a:t>The Watermark Family Tree</a:t>
            </a:r>
            <a:endParaRPr lang="en-US" dirty="0"/>
          </a:p>
        </p:txBody>
      </p:sp>
      <p:sp>
        <p:nvSpPr>
          <p:cNvPr id="3" name="Content Placeholder 2">
            <a:extLst>
              <a:ext uri="{FF2B5EF4-FFF2-40B4-BE49-F238E27FC236}">
                <a16:creationId xmlns:a16="http://schemas.microsoft.com/office/drawing/2014/main" id="{613F72B7-9A63-305A-6C20-328E98E5FD6E}"/>
              </a:ext>
            </a:extLst>
          </p:cNvPr>
          <p:cNvSpPr>
            <a:spLocks noGrp="1"/>
          </p:cNvSpPr>
          <p:nvPr>
            <p:ph idx="1"/>
          </p:nvPr>
        </p:nvSpPr>
        <p:spPr/>
        <p:txBody>
          <a:bodyPr>
            <a:normAutofit/>
          </a:bodyPr>
          <a:lstStyle/>
          <a:p>
            <a:r>
              <a:rPr lang="en-US" b="1" dirty="0"/>
              <a:t>Visible Watermarks:</a:t>
            </a:r>
          </a:p>
          <a:p>
            <a:pPr lvl="1">
              <a:buFont typeface="Arial" panose="020B0604020202020204" pitchFamily="34" charset="0"/>
              <a:buChar char="•"/>
            </a:pPr>
            <a:r>
              <a:rPr lang="en-US" dirty="0"/>
              <a:t>Like traditional paper watermarks</a:t>
            </a:r>
          </a:p>
          <a:p>
            <a:pPr lvl="1">
              <a:buFont typeface="Arial" panose="020B0604020202020204" pitchFamily="34" charset="0"/>
              <a:buChar char="•"/>
            </a:pPr>
            <a:r>
              <a:rPr lang="en-US" dirty="0"/>
              <a:t>Clearly visible to viewers</a:t>
            </a:r>
          </a:p>
          <a:p>
            <a:pPr lvl="1">
              <a:buFont typeface="Arial" panose="020B0604020202020204" pitchFamily="34" charset="0"/>
              <a:buChar char="•"/>
            </a:pPr>
            <a:r>
              <a:rPr lang="en-US" dirty="0"/>
              <a:t>Used for branding and deterrence</a:t>
            </a:r>
          </a:p>
          <a:p>
            <a:pPr marL="128016" lvl="1" indent="0">
              <a:buNone/>
            </a:pPr>
            <a:r>
              <a:rPr lang="en-US" sz="2200" dirty="0"/>
              <a:t>Example: Television station logos</a:t>
            </a:r>
          </a:p>
          <a:p>
            <a:pPr marL="128016" lvl="1" indent="0">
              <a:buNone/>
            </a:pPr>
            <a:endParaRPr lang="en-US" dirty="0"/>
          </a:p>
          <a:p>
            <a:r>
              <a:rPr lang="en-US" b="1" dirty="0"/>
              <a:t>Invisible Watermarks:</a:t>
            </a:r>
          </a:p>
          <a:p>
            <a:pPr lvl="1">
              <a:buFont typeface="Arial" panose="020B0604020202020204" pitchFamily="34" charset="0"/>
              <a:buChar char="•"/>
            </a:pPr>
            <a:r>
              <a:rPr lang="en-US" dirty="0"/>
              <a:t>Hidden from human perception</a:t>
            </a:r>
          </a:p>
          <a:p>
            <a:pPr lvl="1">
              <a:buFont typeface="Arial" panose="020B0604020202020204" pitchFamily="34" charset="0"/>
              <a:buChar char="•"/>
            </a:pPr>
            <a:r>
              <a:rPr lang="en-US" dirty="0"/>
              <a:t>Detected through software</a:t>
            </a:r>
          </a:p>
          <a:p>
            <a:pPr lvl="1">
              <a:buFont typeface="Arial" panose="020B0604020202020204" pitchFamily="34" charset="0"/>
              <a:buChar char="•"/>
            </a:pPr>
            <a:r>
              <a:rPr lang="en-US" dirty="0"/>
              <a:t>Used for authentication and tracking</a:t>
            </a:r>
          </a:p>
          <a:p>
            <a:pPr marL="128016" lvl="1" indent="0">
              <a:buNone/>
            </a:pPr>
            <a:r>
              <a:rPr lang="en-US" sz="2200" dirty="0"/>
              <a:t>Example: Copyright information in photographs</a:t>
            </a:r>
          </a:p>
          <a:p>
            <a:endParaRPr lang="en-US" dirty="0"/>
          </a:p>
        </p:txBody>
      </p:sp>
      <p:sp>
        <p:nvSpPr>
          <p:cNvPr id="4" name="Footer Placeholder 3">
            <a:extLst>
              <a:ext uri="{FF2B5EF4-FFF2-40B4-BE49-F238E27FC236}">
                <a16:creationId xmlns:a16="http://schemas.microsoft.com/office/drawing/2014/main" id="{746FDC33-71CB-71E4-6804-D5885C15B6DE}"/>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80681628-A6CE-EF16-014E-E2AAC46520CF}"/>
              </a:ext>
            </a:extLst>
          </p:cNvPr>
          <p:cNvSpPr>
            <a:spLocks noGrp="1"/>
          </p:cNvSpPr>
          <p:nvPr>
            <p:ph type="sldNum" sz="quarter" idx="12"/>
          </p:nvPr>
        </p:nvSpPr>
        <p:spPr/>
        <p:txBody>
          <a:bodyPr/>
          <a:lstStyle/>
          <a:p>
            <a:fld id="{382B47E1-F59F-47B3-8D16-B2A0740F319A}" type="slidenum">
              <a:rPr lang="en-US" smtClean="0"/>
              <a:pPr/>
              <a:t>29</a:t>
            </a:fld>
            <a:endParaRPr lang="en-US" dirty="0"/>
          </a:p>
        </p:txBody>
      </p:sp>
      <p:pic>
        <p:nvPicPr>
          <p:cNvPr id="9" name="Picture 8">
            <a:extLst>
              <a:ext uri="{FF2B5EF4-FFF2-40B4-BE49-F238E27FC236}">
                <a16:creationId xmlns:a16="http://schemas.microsoft.com/office/drawing/2014/main" id="{AAC0E267-33D8-0197-FD63-83F3BEC81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144" y="2286000"/>
            <a:ext cx="2619375" cy="1743075"/>
          </a:xfrm>
          <a:prstGeom prst="rect">
            <a:avLst/>
          </a:prstGeom>
        </p:spPr>
      </p:pic>
    </p:spTree>
    <p:extLst>
      <p:ext uri="{BB962C8B-B14F-4D97-AF65-F5344CB8AC3E}">
        <p14:creationId xmlns:p14="http://schemas.microsoft.com/office/powerpoint/2010/main" val="2841725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04C2B-A2CB-729E-D966-2F0B0C5231C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EAA0A11-A672-4D42-5D5C-49B8FF3BB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667" y="3556905"/>
            <a:ext cx="4524183" cy="2723155"/>
          </a:xfrm>
          <a:prstGeom prst="rect">
            <a:avLst/>
          </a:prstGeom>
        </p:spPr>
      </p:pic>
      <p:pic>
        <p:nvPicPr>
          <p:cNvPr id="7" name="Picture 6">
            <a:extLst>
              <a:ext uri="{FF2B5EF4-FFF2-40B4-BE49-F238E27FC236}">
                <a16:creationId xmlns:a16="http://schemas.microsoft.com/office/drawing/2014/main" id="{F8AC7E18-67EC-B7B9-A01A-3FD5C049EAC3}"/>
              </a:ext>
            </a:extLst>
          </p:cNvPr>
          <p:cNvPicPr>
            <a:picLocks noChangeAspect="1"/>
          </p:cNvPicPr>
          <p:nvPr/>
        </p:nvPicPr>
        <p:blipFill>
          <a:blip r:embed="rId3"/>
          <a:stretch>
            <a:fillRect/>
          </a:stretch>
        </p:blipFill>
        <p:spPr>
          <a:xfrm>
            <a:off x="7372361" y="1826734"/>
            <a:ext cx="3985605" cy="1310754"/>
          </a:xfrm>
          <a:prstGeom prst="rect">
            <a:avLst/>
          </a:prstGeom>
        </p:spPr>
      </p:pic>
      <p:sp>
        <p:nvSpPr>
          <p:cNvPr id="2" name="Title 1">
            <a:extLst>
              <a:ext uri="{FF2B5EF4-FFF2-40B4-BE49-F238E27FC236}">
                <a16:creationId xmlns:a16="http://schemas.microsoft.com/office/drawing/2014/main" id="{CF7A99C9-01BC-A1B1-AD8C-FC37EFCD4BF1}"/>
              </a:ext>
            </a:extLst>
          </p:cNvPr>
          <p:cNvSpPr>
            <a:spLocks noGrp="1"/>
          </p:cNvSpPr>
          <p:nvPr>
            <p:ph type="title"/>
          </p:nvPr>
        </p:nvSpPr>
        <p:spPr/>
        <p:txBody>
          <a:bodyPr>
            <a:normAutofit/>
          </a:bodyPr>
          <a:lstStyle/>
          <a:p>
            <a:r>
              <a:rPr lang="en-US" dirty="0">
                <a:solidFill>
                  <a:srgbClr val="002060"/>
                </a:solidFill>
              </a:rPr>
              <a:t>The World of Information Hiding</a:t>
            </a:r>
            <a:br>
              <a:rPr lang="en-US" dirty="0"/>
            </a:br>
            <a:r>
              <a:rPr lang="en-US" sz="2800" dirty="0"/>
              <a:t>What It Covers</a:t>
            </a:r>
            <a:endParaRPr lang="en-US" dirty="0"/>
          </a:p>
        </p:txBody>
      </p:sp>
      <p:sp>
        <p:nvSpPr>
          <p:cNvPr id="3" name="Content Placeholder 2">
            <a:extLst>
              <a:ext uri="{FF2B5EF4-FFF2-40B4-BE49-F238E27FC236}">
                <a16:creationId xmlns:a16="http://schemas.microsoft.com/office/drawing/2014/main" id="{C518FEF7-41FF-3C1C-3CB8-A43F7821DD9E}"/>
              </a:ext>
            </a:extLst>
          </p:cNvPr>
          <p:cNvSpPr>
            <a:spLocks noGrp="1"/>
          </p:cNvSpPr>
          <p:nvPr>
            <p:ph idx="1"/>
          </p:nvPr>
        </p:nvSpPr>
        <p:spPr>
          <a:xfrm>
            <a:off x="1024127" y="2170766"/>
            <a:ext cx="10266724" cy="4023360"/>
          </a:xfrm>
        </p:spPr>
        <p:txBody>
          <a:bodyPr>
            <a:normAutofit/>
          </a:bodyPr>
          <a:lstStyle/>
          <a:p>
            <a:pPr>
              <a:spcBef>
                <a:spcPts val="0"/>
              </a:spcBef>
              <a:spcAft>
                <a:spcPts val="0"/>
              </a:spcAft>
            </a:pPr>
            <a:r>
              <a:rPr lang="en-US" b="1" dirty="0"/>
              <a:t>Information Hiding</a:t>
            </a:r>
            <a:r>
              <a:rPr lang="en-US" dirty="0"/>
              <a:t>,</a:t>
            </a:r>
          </a:p>
          <a:p>
            <a:pPr>
              <a:spcBef>
                <a:spcPts val="0"/>
              </a:spcBef>
              <a:spcAft>
                <a:spcPts val="0"/>
              </a:spcAft>
            </a:pPr>
            <a:r>
              <a:rPr lang="en-US" dirty="0"/>
              <a:t>often referred to as </a:t>
            </a:r>
            <a:r>
              <a:rPr lang="en-US" b="1" dirty="0"/>
              <a:t>encapsulation </a:t>
            </a:r>
            <a:r>
              <a:rPr lang="en-US" dirty="0"/>
              <a:t>in software design</a:t>
            </a:r>
            <a:r>
              <a:rPr lang="en-US" b="1" dirty="0"/>
              <a:t>,</a:t>
            </a:r>
          </a:p>
          <a:p>
            <a:pPr>
              <a:spcBef>
                <a:spcPts val="0"/>
              </a:spcBef>
              <a:spcAft>
                <a:spcPts val="0"/>
              </a:spcAft>
            </a:pPr>
            <a:r>
              <a:rPr lang="en-US" dirty="0"/>
              <a:t>involves the communication of information by</a:t>
            </a:r>
          </a:p>
          <a:p>
            <a:pPr>
              <a:spcBef>
                <a:spcPts val="0"/>
              </a:spcBef>
              <a:spcAft>
                <a:spcPts val="0"/>
              </a:spcAft>
            </a:pPr>
            <a:r>
              <a:rPr lang="en-US" dirty="0"/>
              <a:t>embedding it in and retrieving it from other digital data.</a:t>
            </a:r>
          </a:p>
          <a:p>
            <a:pPr>
              <a:spcBef>
                <a:spcPts val="0"/>
              </a:spcBef>
              <a:spcAft>
                <a:spcPts val="0"/>
              </a:spcAft>
            </a:pPr>
            <a:endParaRPr lang="en-US" dirty="0"/>
          </a:p>
          <a:p>
            <a:pPr>
              <a:spcBef>
                <a:spcPts val="0"/>
              </a:spcBef>
              <a:spcAft>
                <a:spcPts val="0"/>
              </a:spcAft>
            </a:pPr>
            <a:r>
              <a:rPr lang="en-US" b="1" dirty="0"/>
              <a:t>Information Hiding</a:t>
            </a:r>
            <a:r>
              <a:rPr lang="en-US" dirty="0"/>
              <a:t> is the overarching concept,</a:t>
            </a:r>
          </a:p>
          <a:p>
            <a:pPr>
              <a:spcBef>
                <a:spcPts val="0"/>
              </a:spcBef>
              <a:spcAft>
                <a:spcPts val="0"/>
              </a:spcAft>
            </a:pPr>
            <a:r>
              <a:rPr lang="en-US" dirty="0"/>
              <a:t>encompassing both </a:t>
            </a:r>
            <a:r>
              <a:rPr lang="en-US" b="1" dirty="0"/>
              <a:t>Digital Watermarking</a:t>
            </a:r>
          </a:p>
          <a:p>
            <a:pPr>
              <a:spcBef>
                <a:spcPts val="0"/>
              </a:spcBef>
              <a:spcAft>
                <a:spcPts val="0"/>
              </a:spcAft>
            </a:pPr>
            <a:r>
              <a:rPr lang="en-US" dirty="0"/>
              <a:t>and </a:t>
            </a:r>
            <a:r>
              <a:rPr lang="en-US" b="1" dirty="0"/>
              <a:t>Steganography</a:t>
            </a:r>
            <a:r>
              <a:rPr lang="en-US" dirty="0"/>
              <a:t>.</a:t>
            </a:r>
          </a:p>
          <a:p>
            <a:pPr>
              <a:spcBef>
                <a:spcPts val="0"/>
              </a:spcBef>
              <a:spcAft>
                <a:spcPts val="0"/>
              </a:spcAft>
            </a:pPr>
            <a:endParaRPr lang="en-US" dirty="0"/>
          </a:p>
          <a:p>
            <a:pPr>
              <a:spcBef>
                <a:spcPts val="0"/>
              </a:spcBef>
              <a:spcAft>
                <a:spcPts val="0"/>
              </a:spcAft>
            </a:pPr>
            <a:r>
              <a:rPr lang="en-US" dirty="0"/>
              <a:t>Depending on the application, these processes</a:t>
            </a:r>
          </a:p>
          <a:p>
            <a:pPr>
              <a:spcBef>
                <a:spcPts val="0"/>
              </a:spcBef>
              <a:spcAft>
                <a:spcPts val="0"/>
              </a:spcAft>
            </a:pPr>
            <a:r>
              <a:rPr lang="en-US" dirty="0"/>
              <a:t>may need to be </a:t>
            </a:r>
            <a:r>
              <a:rPr lang="en-US" b="1" dirty="0"/>
              <a:t>imperceptible</a:t>
            </a:r>
            <a:r>
              <a:rPr lang="en-US" dirty="0"/>
              <a:t>, </a:t>
            </a:r>
            <a:r>
              <a:rPr lang="en-US" b="1" dirty="0"/>
              <a:t>robust</a:t>
            </a:r>
            <a:r>
              <a:rPr lang="en-US" dirty="0"/>
              <a:t>, </a:t>
            </a:r>
            <a:r>
              <a:rPr lang="en-US" b="1" dirty="0"/>
              <a:t>secure</a:t>
            </a:r>
            <a:r>
              <a:rPr lang="en-US" dirty="0"/>
              <a:t>,</a:t>
            </a:r>
          </a:p>
          <a:p>
            <a:pPr>
              <a:spcBef>
                <a:spcPts val="0"/>
              </a:spcBef>
              <a:spcAft>
                <a:spcPts val="0"/>
              </a:spcAft>
            </a:pPr>
            <a:r>
              <a:rPr lang="en-US" dirty="0"/>
              <a:t>and meet other specific requirements.</a:t>
            </a:r>
          </a:p>
        </p:txBody>
      </p:sp>
      <p:sp>
        <p:nvSpPr>
          <p:cNvPr id="4" name="Footer Placeholder 3">
            <a:extLst>
              <a:ext uri="{FF2B5EF4-FFF2-40B4-BE49-F238E27FC236}">
                <a16:creationId xmlns:a16="http://schemas.microsoft.com/office/drawing/2014/main" id="{AC4B66E4-26BF-21DB-99FB-9E3D8F0A99A9}"/>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p>
        </p:txBody>
      </p:sp>
      <p:sp>
        <p:nvSpPr>
          <p:cNvPr id="5" name="Slide Number Placeholder 4">
            <a:extLst>
              <a:ext uri="{FF2B5EF4-FFF2-40B4-BE49-F238E27FC236}">
                <a16:creationId xmlns:a16="http://schemas.microsoft.com/office/drawing/2014/main" id="{6935446F-83D7-F92E-4320-EF75CBEAB0AD}"/>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929884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447F-1F36-912C-B8B9-F310E63E2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415394-27E2-1EDC-3E43-9A9B5CA602D0}"/>
              </a:ext>
            </a:extLst>
          </p:cNvPr>
          <p:cNvSpPr>
            <a:spLocks noGrp="1"/>
          </p:cNvSpPr>
          <p:nvPr>
            <p:ph type="title"/>
          </p:nvPr>
        </p:nvSpPr>
        <p:spPr/>
        <p:txBody>
          <a:bodyPr/>
          <a:lstStyle/>
          <a:p>
            <a:r>
              <a:rPr lang="en-US" dirty="0">
                <a:solidFill>
                  <a:srgbClr val="002060"/>
                </a:solidFill>
              </a:rPr>
              <a:t>Types of Digital Watermarks</a:t>
            </a:r>
            <a:br>
              <a:rPr lang="en-US" dirty="0"/>
            </a:br>
            <a:r>
              <a:rPr lang="en-US" sz="2800" dirty="0"/>
              <a:t>The Watermark Family Tree</a:t>
            </a:r>
            <a:endParaRPr lang="en-US" dirty="0"/>
          </a:p>
        </p:txBody>
      </p:sp>
      <p:sp>
        <p:nvSpPr>
          <p:cNvPr id="3" name="Content Placeholder 2">
            <a:extLst>
              <a:ext uri="{FF2B5EF4-FFF2-40B4-BE49-F238E27FC236}">
                <a16:creationId xmlns:a16="http://schemas.microsoft.com/office/drawing/2014/main" id="{0E28ACE0-444C-FF6A-D20A-DA57F2CC85B0}"/>
              </a:ext>
            </a:extLst>
          </p:cNvPr>
          <p:cNvSpPr>
            <a:spLocks noGrp="1"/>
          </p:cNvSpPr>
          <p:nvPr>
            <p:ph idx="1"/>
          </p:nvPr>
        </p:nvSpPr>
        <p:spPr/>
        <p:txBody>
          <a:bodyPr>
            <a:normAutofit/>
          </a:bodyPr>
          <a:lstStyle/>
          <a:p>
            <a:r>
              <a:rPr lang="en-US" b="1" dirty="0"/>
              <a:t>Fragile Watermarks:</a:t>
            </a:r>
          </a:p>
          <a:p>
            <a:pPr lvl="1">
              <a:buFont typeface="Arial" panose="020B0604020202020204" pitchFamily="34" charset="0"/>
              <a:buChar char="•"/>
            </a:pPr>
            <a:r>
              <a:rPr lang="en-US" dirty="0"/>
              <a:t>Designed to be destroyed by modifications</a:t>
            </a:r>
          </a:p>
          <a:p>
            <a:pPr lvl="1">
              <a:buFont typeface="Arial" panose="020B0604020202020204" pitchFamily="34" charset="0"/>
              <a:buChar char="•"/>
            </a:pPr>
            <a:r>
              <a:rPr lang="en-US" dirty="0"/>
              <a:t>Used for tamper detection</a:t>
            </a:r>
          </a:p>
          <a:p>
            <a:pPr marL="0" indent="0">
              <a:buNone/>
            </a:pPr>
            <a:r>
              <a:rPr lang="en-US" dirty="0"/>
              <a:t>Example: Document authenticity verification</a:t>
            </a:r>
          </a:p>
          <a:p>
            <a:pPr marL="0" indent="0">
              <a:buNone/>
            </a:pPr>
            <a:endParaRPr lang="en-US" dirty="0"/>
          </a:p>
          <a:p>
            <a:r>
              <a:rPr lang="en-US" b="1" dirty="0"/>
              <a:t>Robust Watermarks:</a:t>
            </a:r>
          </a:p>
          <a:p>
            <a:pPr lvl="1">
              <a:buFont typeface="Arial" panose="020B0604020202020204" pitchFamily="34" charset="0"/>
              <a:buChar char="•"/>
            </a:pPr>
            <a:r>
              <a:rPr lang="en-US" dirty="0"/>
              <a:t>Designed to survive modifications</a:t>
            </a:r>
          </a:p>
          <a:p>
            <a:pPr lvl="1">
              <a:buFont typeface="Arial" panose="020B0604020202020204" pitchFamily="34" charset="0"/>
              <a:buChar char="•"/>
            </a:pPr>
            <a:r>
              <a:rPr lang="en-US" dirty="0"/>
              <a:t>Used for copyright protection</a:t>
            </a:r>
          </a:p>
          <a:p>
            <a:pPr marL="0" indent="0">
              <a:buNone/>
            </a:pPr>
            <a:r>
              <a:rPr lang="en-US" dirty="0"/>
              <a:t>Example: Broadcast monitoring</a:t>
            </a:r>
          </a:p>
          <a:p>
            <a:endParaRPr lang="en-US" dirty="0"/>
          </a:p>
        </p:txBody>
      </p:sp>
      <p:sp>
        <p:nvSpPr>
          <p:cNvPr id="4" name="Footer Placeholder 3">
            <a:extLst>
              <a:ext uri="{FF2B5EF4-FFF2-40B4-BE49-F238E27FC236}">
                <a16:creationId xmlns:a16="http://schemas.microsoft.com/office/drawing/2014/main" id="{E0B23CCD-3CEC-CA2C-75A4-4083DF44CDBB}"/>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62F744D6-9CA5-EF57-67D0-4E0DFEC4308D}"/>
              </a:ext>
            </a:extLst>
          </p:cNvPr>
          <p:cNvSpPr>
            <a:spLocks noGrp="1"/>
          </p:cNvSpPr>
          <p:nvPr>
            <p:ph type="sldNum" sz="quarter" idx="12"/>
          </p:nvPr>
        </p:nvSpPr>
        <p:spPr/>
        <p:txBody>
          <a:bodyPr/>
          <a:lstStyle/>
          <a:p>
            <a:fld id="{382B47E1-F59F-47B3-8D16-B2A0740F319A}" type="slidenum">
              <a:rPr lang="en-US" smtClean="0"/>
              <a:pPr/>
              <a:t>30</a:t>
            </a:fld>
            <a:endParaRPr lang="en-US" dirty="0"/>
          </a:p>
        </p:txBody>
      </p:sp>
    </p:spTree>
    <p:extLst>
      <p:ext uri="{BB962C8B-B14F-4D97-AF65-F5344CB8AC3E}">
        <p14:creationId xmlns:p14="http://schemas.microsoft.com/office/powerpoint/2010/main" val="2278133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9F7A5-1C2A-2162-B1B2-3FEA72FFE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2F411-D7EE-425A-9438-C3D5872F692F}"/>
              </a:ext>
            </a:extLst>
          </p:cNvPr>
          <p:cNvSpPr>
            <a:spLocks noGrp="1"/>
          </p:cNvSpPr>
          <p:nvPr>
            <p:ph type="title"/>
          </p:nvPr>
        </p:nvSpPr>
        <p:spPr>
          <a:xfrm>
            <a:off x="3662516" y="2295597"/>
            <a:ext cx="7772400" cy="1463040"/>
          </a:xfrm>
        </p:spPr>
        <p:txBody>
          <a:bodyPr/>
          <a:lstStyle/>
          <a:p>
            <a:r>
              <a:rPr lang="en-US" sz="6000" dirty="0">
                <a:solidFill>
                  <a:srgbClr val="002060"/>
                </a:solidFill>
              </a:rPr>
              <a:t>introduction</a:t>
            </a:r>
            <a:endParaRPr lang="en-US" dirty="0">
              <a:solidFill>
                <a:srgbClr val="002060"/>
              </a:solidFill>
            </a:endParaRPr>
          </a:p>
        </p:txBody>
      </p:sp>
      <p:sp>
        <p:nvSpPr>
          <p:cNvPr id="4" name="Text Placeholder 3">
            <a:extLst>
              <a:ext uri="{FF2B5EF4-FFF2-40B4-BE49-F238E27FC236}">
                <a16:creationId xmlns:a16="http://schemas.microsoft.com/office/drawing/2014/main" id="{671842FF-E1F9-B35A-2459-25CC8EBEC66B}"/>
              </a:ext>
            </a:extLst>
          </p:cNvPr>
          <p:cNvSpPr>
            <a:spLocks noGrp="1"/>
          </p:cNvSpPr>
          <p:nvPr>
            <p:ph type="body" sz="half" idx="2"/>
          </p:nvPr>
        </p:nvSpPr>
        <p:spPr>
          <a:xfrm>
            <a:off x="8025424" y="3105775"/>
            <a:ext cx="2986686" cy="1463040"/>
          </a:xfrm>
        </p:spPr>
        <p:txBody>
          <a:bodyPr>
            <a:normAutofit/>
          </a:bodyPr>
          <a:lstStyle/>
          <a:p>
            <a:r>
              <a:rPr lang="en-US" sz="2800" dirty="0">
                <a:solidFill>
                  <a:srgbClr val="FF0000"/>
                </a:solidFill>
              </a:rPr>
              <a:t>STEGANOGRAPHY</a:t>
            </a:r>
          </a:p>
        </p:txBody>
      </p:sp>
      <p:sp>
        <p:nvSpPr>
          <p:cNvPr id="5" name="Footer Placeholder 4">
            <a:extLst>
              <a:ext uri="{FF2B5EF4-FFF2-40B4-BE49-F238E27FC236}">
                <a16:creationId xmlns:a16="http://schemas.microsoft.com/office/drawing/2014/main" id="{B8594A5E-907C-D6D8-1D12-4873CD2E03F0}"/>
              </a:ext>
            </a:extLst>
          </p:cNvPr>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p>
        </p:txBody>
      </p:sp>
      <p:sp>
        <p:nvSpPr>
          <p:cNvPr id="6" name="Slide Number Placeholder 5">
            <a:extLst>
              <a:ext uri="{FF2B5EF4-FFF2-40B4-BE49-F238E27FC236}">
                <a16:creationId xmlns:a16="http://schemas.microsoft.com/office/drawing/2014/main" id="{371DA05A-864D-39C8-AD84-80E27A7E98A5}"/>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en-US" sz="1400" b="0"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12" name="Picture 11">
            <a:extLst>
              <a:ext uri="{FF2B5EF4-FFF2-40B4-BE49-F238E27FC236}">
                <a16:creationId xmlns:a16="http://schemas.microsoft.com/office/drawing/2014/main" id="{BE9EAE6F-BCBA-4394-A23E-4150DD8E14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350" y="1271035"/>
            <a:ext cx="7238999" cy="4136570"/>
          </a:xfrm>
          <a:prstGeom prst="rect">
            <a:avLst/>
          </a:prstGeom>
        </p:spPr>
      </p:pic>
      <p:cxnSp>
        <p:nvCxnSpPr>
          <p:cNvPr id="13" name="Straight Connector 12">
            <a:extLst>
              <a:ext uri="{FF2B5EF4-FFF2-40B4-BE49-F238E27FC236}">
                <a16:creationId xmlns:a16="http://schemas.microsoft.com/office/drawing/2014/main" id="{69039EB0-6B2B-CDD8-CD55-69E11B6B6013}"/>
              </a:ext>
            </a:extLst>
          </p:cNvPr>
          <p:cNvCxnSpPr>
            <a:cxnSpLocks/>
          </p:cNvCxnSpPr>
          <p:nvPr/>
        </p:nvCxnSpPr>
        <p:spPr>
          <a:xfrm>
            <a:off x="7693704" y="3339320"/>
            <a:ext cx="36501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5900E87-9E8A-4A7C-46D0-FEDAD9D5B992}"/>
              </a:ext>
            </a:extLst>
          </p:cNvPr>
          <p:cNvSpPr txBox="1"/>
          <p:nvPr/>
        </p:nvSpPr>
        <p:spPr>
          <a:xfrm>
            <a:off x="256350" y="5407605"/>
            <a:ext cx="1742303" cy="307777"/>
          </a:xfrm>
          <a:prstGeom prst="rect">
            <a:avLst/>
          </a:prstGeom>
          <a:noFill/>
        </p:spPr>
        <p:txBody>
          <a:bodyPr wrap="square" rtlCol="0">
            <a:spAutoFit/>
          </a:bodyPr>
          <a:lstStyle/>
          <a:p>
            <a:r>
              <a:rPr lang="en-US" sz="1400" dirty="0"/>
              <a:t>Generated by DALL-E</a:t>
            </a:r>
          </a:p>
        </p:txBody>
      </p:sp>
    </p:spTree>
    <p:extLst>
      <p:ext uri="{BB962C8B-B14F-4D97-AF65-F5344CB8AC3E}">
        <p14:creationId xmlns:p14="http://schemas.microsoft.com/office/powerpoint/2010/main" val="1418785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D2497-466A-C665-C3E5-56FE9321C4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D9844-9EA5-D624-E9EB-0EC83963CA3F}"/>
              </a:ext>
            </a:extLst>
          </p:cNvPr>
          <p:cNvSpPr>
            <a:spLocks noGrp="1"/>
          </p:cNvSpPr>
          <p:nvPr>
            <p:ph type="title"/>
          </p:nvPr>
        </p:nvSpPr>
        <p:spPr/>
        <p:txBody>
          <a:bodyPr/>
          <a:lstStyle/>
          <a:p>
            <a:r>
              <a:rPr lang="en-US" dirty="0">
                <a:solidFill>
                  <a:srgbClr val="002060"/>
                </a:solidFill>
              </a:rPr>
              <a:t>Historical Foundations</a:t>
            </a:r>
            <a:br>
              <a:rPr lang="en-US" dirty="0">
                <a:solidFill>
                  <a:srgbClr val="002060"/>
                </a:solidFill>
              </a:rPr>
            </a:br>
            <a:r>
              <a:rPr lang="en-US" sz="2800" dirty="0"/>
              <a:t>Ancient Steganography</a:t>
            </a:r>
            <a:endParaRPr lang="en-US" dirty="0">
              <a:solidFill>
                <a:srgbClr val="002060"/>
              </a:solidFill>
            </a:endParaRPr>
          </a:p>
        </p:txBody>
      </p:sp>
      <p:sp>
        <p:nvSpPr>
          <p:cNvPr id="3" name="Content Placeholder 2">
            <a:extLst>
              <a:ext uri="{FF2B5EF4-FFF2-40B4-BE49-F238E27FC236}">
                <a16:creationId xmlns:a16="http://schemas.microsoft.com/office/drawing/2014/main" id="{BB7EFDDC-C5BA-0FF1-F4AA-523BF8221E41}"/>
              </a:ext>
            </a:extLst>
          </p:cNvPr>
          <p:cNvSpPr>
            <a:spLocks noGrp="1"/>
          </p:cNvSpPr>
          <p:nvPr>
            <p:ph idx="1"/>
          </p:nvPr>
        </p:nvSpPr>
        <p:spPr/>
        <p:txBody>
          <a:bodyPr/>
          <a:lstStyle/>
          <a:p>
            <a:r>
              <a:rPr lang="en-US" b="1" dirty="0"/>
              <a:t>The art of secret communication has fascinated humanity for millennia. Steganography, from the Greek words 'steganos' (covered) and 'graphia' (writing), emerged in ancient civilizations as an ingenious way to transmit secret messages.</a:t>
            </a:r>
          </a:p>
          <a:p>
            <a:endParaRPr lang="en-US" b="1" dirty="0"/>
          </a:p>
          <a:p>
            <a:r>
              <a:rPr lang="en-US" dirty="0"/>
              <a:t>Ancient civilizations demonstrated remarkable creativity in hiding messages:</a:t>
            </a:r>
          </a:p>
          <a:p>
            <a:pPr lvl="2">
              <a:buFont typeface="Arial" panose="020B0604020202020204" pitchFamily="34" charset="0"/>
              <a:buChar char="•"/>
            </a:pPr>
            <a:r>
              <a:rPr lang="en-US" sz="2000" dirty="0"/>
              <a:t>The Messenger's Growing Secret</a:t>
            </a:r>
          </a:p>
          <a:p>
            <a:pPr lvl="2">
              <a:buFont typeface="Arial" panose="020B0604020202020204" pitchFamily="34" charset="0"/>
              <a:buChar char="•"/>
            </a:pPr>
            <a:r>
              <a:rPr lang="en-US" sz="2000" dirty="0"/>
              <a:t>The Silk Sphere Strategy</a:t>
            </a:r>
          </a:p>
          <a:p>
            <a:pPr lvl="2">
              <a:buFont typeface="Arial" panose="020B0604020202020204" pitchFamily="34" charset="0"/>
              <a:buChar char="•"/>
            </a:pPr>
            <a:r>
              <a:rPr lang="en-US" sz="2000" dirty="0"/>
              <a:t>The Organic Invisible Script</a:t>
            </a:r>
            <a:endParaRPr lang="en-US" sz="1600" dirty="0"/>
          </a:p>
        </p:txBody>
      </p:sp>
      <p:sp>
        <p:nvSpPr>
          <p:cNvPr id="4" name="Footer Placeholder 3">
            <a:extLst>
              <a:ext uri="{FF2B5EF4-FFF2-40B4-BE49-F238E27FC236}">
                <a16:creationId xmlns:a16="http://schemas.microsoft.com/office/drawing/2014/main" id="{AF6F124E-87E0-A4D8-3E35-FA6071360BE7}"/>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89A4F48F-3C25-AA36-2ED7-712849F04AA8}"/>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751347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27C2-7CFC-24AB-8E91-580C431B6E08}"/>
              </a:ext>
            </a:extLst>
          </p:cNvPr>
          <p:cNvSpPr>
            <a:spLocks noGrp="1"/>
          </p:cNvSpPr>
          <p:nvPr>
            <p:ph type="title"/>
          </p:nvPr>
        </p:nvSpPr>
        <p:spPr/>
        <p:txBody>
          <a:bodyPr/>
          <a:lstStyle/>
          <a:p>
            <a:r>
              <a:rPr lang="en-US" dirty="0">
                <a:solidFill>
                  <a:srgbClr val="002060"/>
                </a:solidFill>
              </a:rPr>
              <a:t>Historical Foundations</a:t>
            </a:r>
            <a:br>
              <a:rPr lang="en-US" dirty="0">
                <a:solidFill>
                  <a:srgbClr val="002060"/>
                </a:solidFill>
              </a:rPr>
            </a:br>
            <a:r>
              <a:rPr lang="en-US" sz="2800" dirty="0"/>
              <a:t>Ancient Steganography</a:t>
            </a:r>
            <a:endParaRPr lang="en-US" dirty="0"/>
          </a:p>
        </p:txBody>
      </p:sp>
      <p:sp>
        <p:nvSpPr>
          <p:cNvPr id="3" name="Content Placeholder 2">
            <a:extLst>
              <a:ext uri="{FF2B5EF4-FFF2-40B4-BE49-F238E27FC236}">
                <a16:creationId xmlns:a16="http://schemas.microsoft.com/office/drawing/2014/main" id="{5EA1F3C3-3016-EDCA-7B93-D276EDF655F0}"/>
              </a:ext>
            </a:extLst>
          </p:cNvPr>
          <p:cNvSpPr>
            <a:spLocks noGrp="1"/>
          </p:cNvSpPr>
          <p:nvPr>
            <p:ph sz="half" idx="1"/>
          </p:nvPr>
        </p:nvSpPr>
        <p:spPr>
          <a:xfrm>
            <a:off x="866146" y="2356494"/>
            <a:ext cx="5589807" cy="3842548"/>
          </a:xfrm>
        </p:spPr>
        <p:txBody>
          <a:bodyPr>
            <a:normAutofit fontScale="85000" lnSpcReduction="10000"/>
          </a:bodyPr>
          <a:lstStyle/>
          <a:p>
            <a:r>
              <a:rPr lang="en-US" sz="2600" b="1" dirty="0"/>
              <a:t>The Messenger's Growing Secret (500 BCE)</a:t>
            </a:r>
          </a:p>
          <a:p>
            <a:r>
              <a:rPr lang="en-US" sz="2000" dirty="0"/>
              <a:t>In a masterful display of ancient steganography, the Greek ruler Histiaeus devised an ingenious method to send a secret rebellion message while under Persian surveillance. As documented by Herodotus in "The Histories," Histiaeus tattooed his message onto a trusted slave's shaved head. After waiting for the hair to regrow and conceal the writing, the slave traveled safely to Aristagoras, who revealed the hidden message by shaving the head again.</a:t>
            </a:r>
          </a:p>
          <a:p>
            <a:r>
              <a:rPr lang="en-US" sz="2000" dirty="0"/>
              <a:t>This early example of steganography demonstrated a timeless principle: sometimes the most effective way to hide a message is within something that appears completely ordinary. Through this living message system, Histiaeus successfully bypassed Persian spies and delivered his call for rebellion.</a:t>
            </a:r>
          </a:p>
          <a:p>
            <a:pPr>
              <a:buFont typeface="Wingdings" panose="05000000000000000000" pitchFamily="2" charset="2"/>
              <a:buChar char="§"/>
            </a:pPr>
            <a:endParaRPr lang="en-US" dirty="0"/>
          </a:p>
        </p:txBody>
      </p:sp>
      <p:pic>
        <p:nvPicPr>
          <p:cNvPr id="8" name="Content Placeholder 7">
            <a:extLst>
              <a:ext uri="{FF2B5EF4-FFF2-40B4-BE49-F238E27FC236}">
                <a16:creationId xmlns:a16="http://schemas.microsoft.com/office/drawing/2014/main" id="{C50FDF47-CCF7-DA15-57E3-E0EEC35D530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45815" y="1216021"/>
            <a:ext cx="1870033" cy="2146086"/>
          </a:xfrm>
        </p:spPr>
      </p:pic>
      <p:sp>
        <p:nvSpPr>
          <p:cNvPr id="5" name="Footer Placeholder 4">
            <a:extLst>
              <a:ext uri="{FF2B5EF4-FFF2-40B4-BE49-F238E27FC236}">
                <a16:creationId xmlns:a16="http://schemas.microsoft.com/office/drawing/2014/main" id="{5C04409C-6724-85CA-18F9-06496BBD75B8}"/>
              </a:ext>
            </a:extLst>
          </p:cNvPr>
          <p:cNvSpPr>
            <a:spLocks noGrp="1"/>
          </p:cNvSpPr>
          <p:nvPr>
            <p:ph type="ftr" sz="quarter" idx="11"/>
          </p:nvPr>
        </p:nvSpPr>
        <p:spPr/>
        <p:txBody>
          <a:bodyPr/>
          <a:lstStyle/>
          <a:p>
            <a:r>
              <a:rPr lang="en-US" sz="1400" dirty="0"/>
              <a:t>Information Hiding, Shiraz university of technology</a:t>
            </a:r>
          </a:p>
        </p:txBody>
      </p:sp>
      <p:sp>
        <p:nvSpPr>
          <p:cNvPr id="6" name="Slide Number Placeholder 5">
            <a:extLst>
              <a:ext uri="{FF2B5EF4-FFF2-40B4-BE49-F238E27FC236}">
                <a16:creationId xmlns:a16="http://schemas.microsoft.com/office/drawing/2014/main" id="{731C0147-F992-E41F-03D1-E83288DFAE11}"/>
              </a:ext>
            </a:extLst>
          </p:cNvPr>
          <p:cNvSpPr>
            <a:spLocks noGrp="1"/>
          </p:cNvSpPr>
          <p:nvPr>
            <p:ph type="sldNum" sz="quarter" idx="12"/>
          </p:nvPr>
        </p:nvSpPr>
        <p:spPr/>
        <p:txBody>
          <a:bodyPr/>
          <a:lstStyle/>
          <a:p>
            <a:fld id="{382B47E1-F59F-47B3-8D16-B2A0740F319A}" type="slidenum">
              <a:rPr lang="en-US" sz="1400" smtClean="0"/>
              <a:t>33</a:t>
            </a:fld>
            <a:endParaRPr lang="en-US" sz="1400" dirty="0"/>
          </a:p>
        </p:txBody>
      </p:sp>
      <p:pic>
        <p:nvPicPr>
          <p:cNvPr id="10" name="Picture 9">
            <a:extLst>
              <a:ext uri="{FF2B5EF4-FFF2-40B4-BE49-F238E27FC236}">
                <a16:creationId xmlns:a16="http://schemas.microsoft.com/office/drawing/2014/main" id="{008571F2-7FCB-AE9A-D48F-C0126101F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799" y="3495894"/>
            <a:ext cx="4690063" cy="2377601"/>
          </a:xfrm>
          <a:prstGeom prst="rect">
            <a:avLst/>
          </a:prstGeom>
          <a:ln>
            <a:noFill/>
          </a:ln>
          <a:effectLst>
            <a:softEdge rad="112500"/>
          </a:effectLst>
        </p:spPr>
      </p:pic>
    </p:spTree>
    <p:extLst>
      <p:ext uri="{BB962C8B-B14F-4D97-AF65-F5344CB8AC3E}">
        <p14:creationId xmlns:p14="http://schemas.microsoft.com/office/powerpoint/2010/main" val="830353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AA2BA-0D1F-7E77-C6EF-B892566C90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AA254D-8A37-2C48-B31C-38EAF948810C}"/>
              </a:ext>
            </a:extLst>
          </p:cNvPr>
          <p:cNvSpPr>
            <a:spLocks noGrp="1"/>
          </p:cNvSpPr>
          <p:nvPr>
            <p:ph type="title"/>
          </p:nvPr>
        </p:nvSpPr>
        <p:spPr/>
        <p:txBody>
          <a:bodyPr/>
          <a:lstStyle/>
          <a:p>
            <a:r>
              <a:rPr lang="en-US" dirty="0">
                <a:solidFill>
                  <a:srgbClr val="002060"/>
                </a:solidFill>
              </a:rPr>
              <a:t>Historical Foundations</a:t>
            </a:r>
            <a:br>
              <a:rPr lang="en-US" dirty="0">
                <a:solidFill>
                  <a:srgbClr val="002060"/>
                </a:solidFill>
              </a:rPr>
            </a:br>
            <a:r>
              <a:rPr lang="en-US" sz="2800" dirty="0"/>
              <a:t>Ancient Steganography</a:t>
            </a:r>
            <a:endParaRPr lang="en-US" dirty="0"/>
          </a:p>
        </p:txBody>
      </p:sp>
      <p:sp>
        <p:nvSpPr>
          <p:cNvPr id="3" name="Content Placeholder 2">
            <a:extLst>
              <a:ext uri="{FF2B5EF4-FFF2-40B4-BE49-F238E27FC236}">
                <a16:creationId xmlns:a16="http://schemas.microsoft.com/office/drawing/2014/main" id="{6EC94438-B2D3-AD53-30AB-F7738D2318AE}"/>
              </a:ext>
            </a:extLst>
          </p:cNvPr>
          <p:cNvSpPr>
            <a:spLocks noGrp="1"/>
          </p:cNvSpPr>
          <p:nvPr>
            <p:ph sz="half" idx="1"/>
          </p:nvPr>
        </p:nvSpPr>
        <p:spPr>
          <a:xfrm>
            <a:off x="1024128" y="2084832"/>
            <a:ext cx="7588930" cy="4385872"/>
          </a:xfrm>
        </p:spPr>
        <p:txBody>
          <a:bodyPr>
            <a:normAutofit/>
          </a:bodyPr>
          <a:lstStyle/>
          <a:p>
            <a:pPr lvl="1">
              <a:buFont typeface="Arial" panose="020B0604020202020204" pitchFamily="34" charset="0"/>
              <a:buChar char="•"/>
            </a:pPr>
            <a:r>
              <a:rPr lang="en-US" sz="2400" b="1" dirty="0"/>
              <a:t> The Silk Sphere Strategy</a:t>
            </a:r>
          </a:p>
          <a:p>
            <a:r>
              <a:rPr lang="en-US" sz="2000" dirty="0"/>
              <a:t>In ancient China, officials devised an elegant method of secret communication using one of their most precious materials - silk. Messages were carefully inscribed on fine silk sheets, which were then expertly compressed into tiny spheres and sealed with wax. The result appeared as nothing more than an innocent wax ball, concealing its valuable intelligence within.</a:t>
            </a:r>
          </a:p>
          <a:p>
            <a:r>
              <a:rPr lang="en-US" sz="2000" dirty="0"/>
              <a:t>In times of danger, these ingeniously crafted spheres offered an additional layer of security - trusted messengers could swallow them to ensure absolute secrecy during transit. Once safely delivered, the wax coating would be removed to reveal the hidden message, demonstrating the sophisticated understanding of steganographic principles in ancient Chinese statecraft.</a:t>
            </a:r>
          </a:p>
        </p:txBody>
      </p:sp>
      <p:sp>
        <p:nvSpPr>
          <p:cNvPr id="5" name="Footer Placeholder 4">
            <a:extLst>
              <a:ext uri="{FF2B5EF4-FFF2-40B4-BE49-F238E27FC236}">
                <a16:creationId xmlns:a16="http://schemas.microsoft.com/office/drawing/2014/main" id="{3510262D-6FE6-9358-3933-2EB58F880A5C}"/>
              </a:ext>
            </a:extLst>
          </p:cNvPr>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p>
        </p:txBody>
      </p:sp>
      <p:sp>
        <p:nvSpPr>
          <p:cNvPr id="6" name="Slide Number Placeholder 5">
            <a:extLst>
              <a:ext uri="{FF2B5EF4-FFF2-40B4-BE49-F238E27FC236}">
                <a16:creationId xmlns:a16="http://schemas.microsoft.com/office/drawing/2014/main" id="{FEA5A3DE-5D7A-5B58-65C4-A7BBD92BBD28}"/>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12" name="Content Placeholder 11">
            <a:extLst>
              <a:ext uri="{FF2B5EF4-FFF2-40B4-BE49-F238E27FC236}">
                <a16:creationId xmlns:a16="http://schemas.microsoft.com/office/drawing/2014/main" id="{0C80F604-6F78-3CC9-D76B-C1131A82F1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859763" y="2888491"/>
            <a:ext cx="2308109" cy="2423514"/>
          </a:xfrm>
        </p:spPr>
      </p:pic>
    </p:spTree>
    <p:extLst>
      <p:ext uri="{BB962C8B-B14F-4D97-AF65-F5344CB8AC3E}">
        <p14:creationId xmlns:p14="http://schemas.microsoft.com/office/powerpoint/2010/main" val="1520290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1A6D-8F19-7A43-0EEC-EDE034CE709A}"/>
              </a:ext>
            </a:extLst>
          </p:cNvPr>
          <p:cNvSpPr>
            <a:spLocks noGrp="1"/>
          </p:cNvSpPr>
          <p:nvPr>
            <p:ph type="title"/>
          </p:nvPr>
        </p:nvSpPr>
        <p:spPr/>
        <p:txBody>
          <a:bodyPr/>
          <a:lstStyle/>
          <a:p>
            <a:r>
              <a:rPr lang="en-US" dirty="0">
                <a:solidFill>
                  <a:srgbClr val="002060"/>
                </a:solidFill>
              </a:rPr>
              <a:t>Historical Foundations</a:t>
            </a:r>
            <a:br>
              <a:rPr lang="en-US" dirty="0">
                <a:solidFill>
                  <a:srgbClr val="002060"/>
                </a:solidFill>
              </a:rPr>
            </a:br>
            <a:r>
              <a:rPr lang="en-US" sz="2800" dirty="0"/>
              <a:t>Ancient Steganography</a:t>
            </a:r>
            <a:endParaRPr lang="en-US" dirty="0"/>
          </a:p>
        </p:txBody>
      </p:sp>
      <p:sp>
        <p:nvSpPr>
          <p:cNvPr id="3" name="Content Placeholder 2">
            <a:extLst>
              <a:ext uri="{FF2B5EF4-FFF2-40B4-BE49-F238E27FC236}">
                <a16:creationId xmlns:a16="http://schemas.microsoft.com/office/drawing/2014/main" id="{8235A008-DB1D-BB5B-F70C-6ECBE2377F33}"/>
              </a:ext>
            </a:extLst>
          </p:cNvPr>
          <p:cNvSpPr>
            <a:spLocks noGrp="1"/>
          </p:cNvSpPr>
          <p:nvPr>
            <p:ph sz="half" idx="1"/>
          </p:nvPr>
        </p:nvSpPr>
        <p:spPr>
          <a:xfrm>
            <a:off x="493184" y="2010697"/>
            <a:ext cx="6822016" cy="4460007"/>
          </a:xfrm>
        </p:spPr>
        <p:txBody>
          <a:bodyPr>
            <a:normAutofit fontScale="32500" lnSpcReduction="20000"/>
          </a:bodyPr>
          <a:lstStyle/>
          <a:p>
            <a:pPr lvl="1"/>
            <a:r>
              <a:rPr lang="en-US" sz="6200" b="1" dirty="0"/>
              <a:t>The Organic Invisible Script</a:t>
            </a:r>
          </a:p>
          <a:p>
            <a:r>
              <a:rPr lang="en-US" sz="6200" dirty="0"/>
              <a:t>Ancient Rome, from the 1st century BCE, gave birth to an ingenious steganographic method using nature's own chemistry. Romans discovered that everyday organic materials like milk and fruit juices could serve as sophisticated invisible inks.</a:t>
            </a:r>
          </a:p>
          <a:p>
            <a:r>
              <a:rPr lang="en-US" sz="6200" dirty="0"/>
              <a:t>The process was brilliantly simple yet effective: messages written with these organic solutions dried completely clear on parchment, appearing as blank paper. When heat was applied, as documented by Pliny the Elder and Ovid, the organic compounds would oxidize, transforming the invisible writing into visible brown text. This technique proved invaluable for concealing everything from sensitive state affairs to secret love letters.</a:t>
            </a:r>
          </a:p>
          <a:p>
            <a:r>
              <a:rPr lang="en-US" sz="6200" dirty="0"/>
              <a:t>The method demonstrated how ordinary materials could become powerful tools for hidden communication, setting a foundation for future steganographic innovations. The Romans' organic invisible ink became one of history's most elegant solutions for transmitting secret messages in plain sight.</a:t>
            </a:r>
          </a:p>
        </p:txBody>
      </p:sp>
      <p:pic>
        <p:nvPicPr>
          <p:cNvPr id="8" name="Content Placeholder 7">
            <a:extLst>
              <a:ext uri="{FF2B5EF4-FFF2-40B4-BE49-F238E27FC236}">
                <a16:creationId xmlns:a16="http://schemas.microsoft.com/office/drawing/2014/main" id="{FA586772-D6A9-36E4-F1F3-D9DFC5820E4E}"/>
              </a:ext>
            </a:extLst>
          </p:cNvPr>
          <p:cNvPicPr>
            <a:picLocks noGrp="1" noChangeAspect="1"/>
          </p:cNvPicPr>
          <p:nvPr>
            <p:ph sz="half" idx="2"/>
          </p:nvPr>
        </p:nvPicPr>
        <p:blipFill>
          <a:blip r:embed="rId3"/>
          <a:stretch>
            <a:fillRect/>
          </a:stretch>
        </p:blipFill>
        <p:spPr>
          <a:xfrm>
            <a:off x="7519082" y="2187678"/>
            <a:ext cx="3805084" cy="3856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Footer Placeholder 4">
            <a:extLst>
              <a:ext uri="{FF2B5EF4-FFF2-40B4-BE49-F238E27FC236}">
                <a16:creationId xmlns:a16="http://schemas.microsoft.com/office/drawing/2014/main" id="{E5835647-AA2B-EA63-50C7-FBBD0E33AAF6}"/>
              </a:ext>
            </a:extLst>
          </p:cNvPr>
          <p:cNvSpPr>
            <a:spLocks noGrp="1"/>
          </p:cNvSpPr>
          <p:nvPr>
            <p:ph type="ftr" sz="quarter" idx="11"/>
          </p:nvPr>
        </p:nvSpPr>
        <p:spPr/>
        <p:txBody>
          <a:bodyPr/>
          <a:lstStyle/>
          <a:p>
            <a:r>
              <a:rPr lang="en-US" sz="1400" dirty="0"/>
              <a:t>Information Hiding, Shiraz university of technology</a:t>
            </a:r>
          </a:p>
        </p:txBody>
      </p:sp>
      <p:sp>
        <p:nvSpPr>
          <p:cNvPr id="6" name="Slide Number Placeholder 5">
            <a:extLst>
              <a:ext uri="{FF2B5EF4-FFF2-40B4-BE49-F238E27FC236}">
                <a16:creationId xmlns:a16="http://schemas.microsoft.com/office/drawing/2014/main" id="{06049E5A-D110-E475-7E8F-BD56A48E0975}"/>
              </a:ext>
            </a:extLst>
          </p:cNvPr>
          <p:cNvSpPr>
            <a:spLocks noGrp="1"/>
          </p:cNvSpPr>
          <p:nvPr>
            <p:ph type="sldNum" sz="quarter" idx="12"/>
          </p:nvPr>
        </p:nvSpPr>
        <p:spPr/>
        <p:txBody>
          <a:bodyPr/>
          <a:lstStyle/>
          <a:p>
            <a:fld id="{382B47E1-F59F-47B3-8D16-B2A0740F319A}" type="slidenum">
              <a:rPr lang="en-US" sz="1400" smtClean="0"/>
              <a:t>35</a:t>
            </a:fld>
            <a:endParaRPr lang="en-US" sz="1400" dirty="0"/>
          </a:p>
        </p:txBody>
      </p:sp>
    </p:spTree>
    <p:extLst>
      <p:ext uri="{BB962C8B-B14F-4D97-AF65-F5344CB8AC3E}">
        <p14:creationId xmlns:p14="http://schemas.microsoft.com/office/powerpoint/2010/main" val="4212927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408ED-0FAB-6E0D-EBC6-977142159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6C147-4C64-AEB8-5569-DFA2E877271D}"/>
              </a:ext>
            </a:extLst>
          </p:cNvPr>
          <p:cNvSpPr>
            <a:spLocks noGrp="1"/>
          </p:cNvSpPr>
          <p:nvPr>
            <p:ph type="title"/>
          </p:nvPr>
        </p:nvSpPr>
        <p:spPr/>
        <p:txBody>
          <a:bodyPr/>
          <a:lstStyle/>
          <a:p>
            <a:r>
              <a:rPr lang="en-US" dirty="0">
                <a:solidFill>
                  <a:srgbClr val="002060"/>
                </a:solidFill>
              </a:rPr>
              <a:t>What is Digital Steganography?</a:t>
            </a:r>
            <a:br>
              <a:rPr lang="en-US" dirty="0"/>
            </a:br>
            <a:r>
              <a:rPr lang="en-US" sz="2800" dirty="0"/>
              <a:t>The Art of Concealing Digital Information</a:t>
            </a:r>
            <a:endParaRPr lang="en-US" dirty="0"/>
          </a:p>
        </p:txBody>
      </p:sp>
      <p:sp>
        <p:nvSpPr>
          <p:cNvPr id="4" name="Footer Placeholder 3">
            <a:extLst>
              <a:ext uri="{FF2B5EF4-FFF2-40B4-BE49-F238E27FC236}">
                <a16:creationId xmlns:a16="http://schemas.microsoft.com/office/drawing/2014/main" id="{0BE7FFFA-6DD0-D940-23EE-CE64D58E2797}"/>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D4541F3D-163E-439F-8613-341443206488}"/>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36</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10" name="Content Placeholder 9">
            <a:extLst>
              <a:ext uri="{FF2B5EF4-FFF2-40B4-BE49-F238E27FC236}">
                <a16:creationId xmlns:a16="http://schemas.microsoft.com/office/drawing/2014/main" id="{C7A2CE73-1029-D4B9-83F6-925EEB6123E4}"/>
              </a:ext>
            </a:extLst>
          </p:cNvPr>
          <p:cNvSpPr>
            <a:spLocks noGrp="1"/>
          </p:cNvSpPr>
          <p:nvPr>
            <p:ph idx="1"/>
          </p:nvPr>
        </p:nvSpPr>
        <p:spPr/>
        <p:txBody>
          <a:bodyPr>
            <a:normAutofit fontScale="92500"/>
          </a:bodyPr>
          <a:lstStyle/>
          <a:p>
            <a:r>
              <a:rPr lang="en-US" b="1" dirty="0"/>
              <a:t>Digital steganography is the art and science of hiding digital information within covert channels in a way that prevents the detection of the hidden message.</a:t>
            </a:r>
          </a:p>
          <a:p>
            <a:r>
              <a:rPr lang="en-US" b="1" dirty="0"/>
              <a:t>Unlike digital watermarking, which focuses on protecting image content and copyright, steganography's primary concern is concealing the very existence of hidden data.</a:t>
            </a:r>
          </a:p>
          <a:p>
            <a:r>
              <a:rPr lang="en-US" dirty="0"/>
              <a:t>While watermarking embeds information related to the host content's attributes (like ownership or authenticity), steganographic messages are typically unrelated to their carrier files.</a:t>
            </a:r>
          </a:p>
          <a:p>
            <a:r>
              <a:rPr lang="en-US" b="1" dirty="0"/>
              <a:t>Another key distinction lies in their priorities: </a:t>
            </a:r>
            <a:r>
              <a:rPr lang="en-US" dirty="0"/>
              <a:t>steganography emphasizes embedding capacity and complete concealment, whereas watermarking prioritizes robustness and maintaining image quality.</a:t>
            </a:r>
          </a:p>
          <a:p>
            <a:r>
              <a:rPr lang="en-US" dirty="0"/>
              <a:t>The fundamental requirement of a steganographic system is that the resulting stego-image must be perceptually indistinguishable from the original to avoid raising suspicion.</a:t>
            </a:r>
          </a:p>
          <a:p>
            <a:endParaRPr lang="en-US" b="1" dirty="0"/>
          </a:p>
        </p:txBody>
      </p:sp>
    </p:spTree>
    <p:extLst>
      <p:ext uri="{BB962C8B-B14F-4D97-AF65-F5344CB8AC3E}">
        <p14:creationId xmlns:p14="http://schemas.microsoft.com/office/powerpoint/2010/main" val="3034057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BE8BB-C750-9D31-EA0F-E35DD47D4CB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E492C37-8619-8990-C2D0-A16DB3672066}"/>
              </a:ext>
            </a:extLst>
          </p:cNvPr>
          <p:cNvPicPr>
            <a:picLocks noChangeAspect="1"/>
          </p:cNvPicPr>
          <p:nvPr/>
        </p:nvPicPr>
        <p:blipFill>
          <a:blip r:embed="rId2"/>
          <a:stretch>
            <a:fillRect/>
          </a:stretch>
        </p:blipFill>
        <p:spPr>
          <a:xfrm>
            <a:off x="3137177" y="3571863"/>
            <a:ext cx="5917645" cy="2700921"/>
          </a:xfrm>
          <a:prstGeom prst="rect">
            <a:avLst/>
          </a:prstGeom>
        </p:spPr>
      </p:pic>
      <p:sp>
        <p:nvSpPr>
          <p:cNvPr id="2" name="Title 1">
            <a:extLst>
              <a:ext uri="{FF2B5EF4-FFF2-40B4-BE49-F238E27FC236}">
                <a16:creationId xmlns:a16="http://schemas.microsoft.com/office/drawing/2014/main" id="{AE86A5B3-B7B0-3470-402E-24D9AE441A3B}"/>
              </a:ext>
            </a:extLst>
          </p:cNvPr>
          <p:cNvSpPr>
            <a:spLocks noGrp="1"/>
          </p:cNvSpPr>
          <p:nvPr>
            <p:ph type="title"/>
          </p:nvPr>
        </p:nvSpPr>
        <p:spPr/>
        <p:txBody>
          <a:bodyPr/>
          <a:lstStyle/>
          <a:p>
            <a:r>
              <a:rPr lang="en-US" dirty="0">
                <a:solidFill>
                  <a:srgbClr val="002060"/>
                </a:solidFill>
              </a:rPr>
              <a:t>Steganalysis</a:t>
            </a:r>
            <a:br>
              <a:rPr lang="en-US" sz="2400" dirty="0"/>
            </a:br>
            <a:r>
              <a:rPr lang="en-US" sz="2800" dirty="0"/>
              <a:t>The Art of Detecting Hidden Messages</a:t>
            </a:r>
            <a:endParaRPr lang="en-US" dirty="0"/>
          </a:p>
        </p:txBody>
      </p:sp>
      <p:sp>
        <p:nvSpPr>
          <p:cNvPr id="4" name="Footer Placeholder 3">
            <a:extLst>
              <a:ext uri="{FF2B5EF4-FFF2-40B4-BE49-F238E27FC236}">
                <a16:creationId xmlns:a16="http://schemas.microsoft.com/office/drawing/2014/main" id="{00248015-24E0-4363-0061-020535856357}"/>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5D360EEB-6F2B-9E0B-665B-17B902FA81B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37</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10" name="Content Placeholder 9">
            <a:extLst>
              <a:ext uri="{FF2B5EF4-FFF2-40B4-BE49-F238E27FC236}">
                <a16:creationId xmlns:a16="http://schemas.microsoft.com/office/drawing/2014/main" id="{2593BBAE-62C8-2ED2-3024-11627D2BA7FD}"/>
              </a:ext>
            </a:extLst>
          </p:cNvPr>
          <p:cNvSpPr>
            <a:spLocks noGrp="1"/>
          </p:cNvSpPr>
          <p:nvPr>
            <p:ph idx="1"/>
          </p:nvPr>
        </p:nvSpPr>
        <p:spPr/>
        <p:txBody>
          <a:bodyPr>
            <a:normAutofit/>
          </a:bodyPr>
          <a:lstStyle/>
          <a:p>
            <a:r>
              <a:rPr lang="en-US" b="1" dirty="0"/>
              <a:t>The art of hiding information meets its match in steganalysis.</a:t>
            </a:r>
            <a:r>
              <a:rPr lang="en-US" dirty="0"/>
              <a:t> Like a digital detective, steganalysis examines files for hidden messages by analyzing statistical patterns and subtle changes. This forces modern steganographic techniques to carefully balance their hiding capacity against remaining undetectable.</a:t>
            </a:r>
            <a:endParaRPr lang="en-US" b="1" dirty="0"/>
          </a:p>
        </p:txBody>
      </p:sp>
    </p:spTree>
    <p:extLst>
      <p:ext uri="{BB962C8B-B14F-4D97-AF65-F5344CB8AC3E}">
        <p14:creationId xmlns:p14="http://schemas.microsoft.com/office/powerpoint/2010/main" val="3258094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E655A-BC7C-8255-752D-D9261D198C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686B7-FAD6-E9D8-D02D-CA33D75FB0F7}"/>
              </a:ext>
            </a:extLst>
          </p:cNvPr>
          <p:cNvSpPr>
            <a:spLocks noGrp="1"/>
          </p:cNvSpPr>
          <p:nvPr>
            <p:ph type="title"/>
          </p:nvPr>
        </p:nvSpPr>
        <p:spPr/>
        <p:txBody>
          <a:bodyPr/>
          <a:lstStyle/>
          <a:p>
            <a:r>
              <a:rPr lang="en-US" dirty="0">
                <a:solidFill>
                  <a:srgbClr val="002060"/>
                </a:solidFill>
              </a:rPr>
              <a:t>Steganalysis</a:t>
            </a:r>
            <a:br>
              <a:rPr lang="en-US" dirty="0"/>
            </a:br>
            <a:r>
              <a:rPr lang="en-US" sz="2800" dirty="0"/>
              <a:t>The Art of Detecting Hidden Messages</a:t>
            </a:r>
            <a:endParaRPr lang="en-US" dirty="0"/>
          </a:p>
        </p:txBody>
      </p:sp>
      <p:sp>
        <p:nvSpPr>
          <p:cNvPr id="3" name="Content Placeholder 2">
            <a:extLst>
              <a:ext uri="{FF2B5EF4-FFF2-40B4-BE49-F238E27FC236}">
                <a16:creationId xmlns:a16="http://schemas.microsoft.com/office/drawing/2014/main" id="{F02D55E4-9586-317E-C91E-25F70C6F5738}"/>
              </a:ext>
            </a:extLst>
          </p:cNvPr>
          <p:cNvSpPr>
            <a:spLocks noGrp="1"/>
          </p:cNvSpPr>
          <p:nvPr>
            <p:ph idx="1"/>
          </p:nvPr>
        </p:nvSpPr>
        <p:spPr>
          <a:xfrm>
            <a:off x="785588" y="2084832"/>
            <a:ext cx="10266724" cy="4023360"/>
          </a:xfrm>
        </p:spPr>
        <p:txBody>
          <a:bodyPr/>
          <a:lstStyle/>
          <a:p>
            <a:pPr marL="0" indent="0">
              <a:buNone/>
            </a:pPr>
            <a:r>
              <a:rPr lang="en-US" b="1" dirty="0"/>
              <a:t>The secret message should remain undetected not only by the human eye, but also by steganalysis.</a:t>
            </a:r>
          </a:p>
        </p:txBody>
      </p:sp>
      <p:sp>
        <p:nvSpPr>
          <p:cNvPr id="4" name="Footer Placeholder 3">
            <a:extLst>
              <a:ext uri="{FF2B5EF4-FFF2-40B4-BE49-F238E27FC236}">
                <a16:creationId xmlns:a16="http://schemas.microsoft.com/office/drawing/2014/main" id="{0F828B37-B3F7-C406-DDF7-28802289A9C8}"/>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0498F842-DD9D-4AA1-B6D4-2871BBC44393}"/>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38</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8" name="Picture 7">
            <a:extLst>
              <a:ext uri="{FF2B5EF4-FFF2-40B4-BE49-F238E27FC236}">
                <a16:creationId xmlns:a16="http://schemas.microsoft.com/office/drawing/2014/main" id="{1D665EFD-8EDB-1ADB-A67C-5BE9B19DDC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91293" y="2920976"/>
            <a:ext cx="7455313" cy="3187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6377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024A3-EF50-EB72-0BDE-9C7BF2594C0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C23DB9D-2809-1B9E-4CF0-C20023A62916}"/>
              </a:ext>
            </a:extLst>
          </p:cNvPr>
          <p:cNvPicPr>
            <a:picLocks noChangeAspect="1"/>
          </p:cNvPicPr>
          <p:nvPr/>
        </p:nvPicPr>
        <p:blipFill>
          <a:blip r:embed="rId2"/>
          <a:stretch>
            <a:fillRect/>
          </a:stretch>
        </p:blipFill>
        <p:spPr>
          <a:xfrm>
            <a:off x="2597217" y="2725034"/>
            <a:ext cx="6997565" cy="3736061"/>
          </a:xfrm>
          <a:prstGeom prst="rect">
            <a:avLst/>
          </a:prstGeom>
        </p:spPr>
      </p:pic>
      <p:sp>
        <p:nvSpPr>
          <p:cNvPr id="2" name="Title 1">
            <a:extLst>
              <a:ext uri="{FF2B5EF4-FFF2-40B4-BE49-F238E27FC236}">
                <a16:creationId xmlns:a16="http://schemas.microsoft.com/office/drawing/2014/main" id="{9479233D-4ADD-0053-52C6-AAB7652957BE}"/>
              </a:ext>
            </a:extLst>
          </p:cNvPr>
          <p:cNvSpPr>
            <a:spLocks noGrp="1"/>
          </p:cNvSpPr>
          <p:nvPr>
            <p:ph type="title"/>
          </p:nvPr>
        </p:nvSpPr>
        <p:spPr/>
        <p:txBody>
          <a:bodyPr/>
          <a:lstStyle/>
          <a:p>
            <a:r>
              <a:rPr lang="en-US" dirty="0">
                <a:solidFill>
                  <a:srgbClr val="002060"/>
                </a:solidFill>
              </a:rPr>
              <a:t>Steganalysis</a:t>
            </a:r>
            <a:br>
              <a:rPr lang="en-US" dirty="0"/>
            </a:br>
            <a:r>
              <a:rPr lang="en-US" sz="2800" dirty="0"/>
              <a:t>The Art of Detecting Hidden Messages</a:t>
            </a:r>
            <a:endParaRPr lang="en-US" dirty="0"/>
          </a:p>
        </p:txBody>
      </p:sp>
      <p:sp>
        <p:nvSpPr>
          <p:cNvPr id="3" name="Content Placeholder 2">
            <a:extLst>
              <a:ext uri="{FF2B5EF4-FFF2-40B4-BE49-F238E27FC236}">
                <a16:creationId xmlns:a16="http://schemas.microsoft.com/office/drawing/2014/main" id="{BA2F33B1-B5BC-2426-3D49-98CB711DD50A}"/>
              </a:ext>
            </a:extLst>
          </p:cNvPr>
          <p:cNvSpPr>
            <a:spLocks noGrp="1"/>
          </p:cNvSpPr>
          <p:nvPr>
            <p:ph idx="1"/>
          </p:nvPr>
        </p:nvSpPr>
        <p:spPr>
          <a:xfrm>
            <a:off x="785588" y="2084832"/>
            <a:ext cx="10266724" cy="4023360"/>
          </a:xfrm>
        </p:spPr>
        <p:txBody>
          <a:bodyPr/>
          <a:lstStyle/>
          <a:p>
            <a:pPr marL="0" indent="0">
              <a:buNone/>
            </a:pPr>
            <a:r>
              <a:rPr lang="en-US" b="1" dirty="0"/>
              <a:t>Steganalysis isn't concerned with what the secret message contains. it simply aims to prevent its transmission.</a:t>
            </a:r>
          </a:p>
        </p:txBody>
      </p:sp>
      <p:sp>
        <p:nvSpPr>
          <p:cNvPr id="4" name="Footer Placeholder 3">
            <a:extLst>
              <a:ext uri="{FF2B5EF4-FFF2-40B4-BE49-F238E27FC236}">
                <a16:creationId xmlns:a16="http://schemas.microsoft.com/office/drawing/2014/main" id="{BE4150D0-F9DB-18E4-6D0C-F1A2AC43E7FB}"/>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A7744946-6C9F-87A0-2943-DAB5C821AFF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39</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3916865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7144-9FD1-E61F-0096-BA6F98C3C8E4}"/>
              </a:ext>
            </a:extLst>
          </p:cNvPr>
          <p:cNvSpPr>
            <a:spLocks noGrp="1"/>
          </p:cNvSpPr>
          <p:nvPr>
            <p:ph type="title"/>
          </p:nvPr>
        </p:nvSpPr>
        <p:spPr/>
        <p:txBody>
          <a:bodyPr/>
          <a:lstStyle/>
          <a:p>
            <a:r>
              <a:rPr lang="en-US" dirty="0">
                <a:solidFill>
                  <a:srgbClr val="002060"/>
                </a:solidFill>
              </a:rPr>
              <a:t>Historical Foundations</a:t>
            </a:r>
            <a:br>
              <a:rPr lang="en-US" dirty="0"/>
            </a:br>
            <a:r>
              <a:rPr lang="en-US" sz="2800" dirty="0"/>
              <a:t>The Origins of Information Protection</a:t>
            </a:r>
            <a:endParaRPr lang="en-US" dirty="0"/>
          </a:p>
        </p:txBody>
      </p:sp>
      <p:sp>
        <p:nvSpPr>
          <p:cNvPr id="3" name="Content Placeholder 2">
            <a:extLst>
              <a:ext uri="{FF2B5EF4-FFF2-40B4-BE49-F238E27FC236}">
                <a16:creationId xmlns:a16="http://schemas.microsoft.com/office/drawing/2014/main" id="{76AE1ABA-4832-5990-A9E1-0A0E7951B5A5}"/>
              </a:ext>
            </a:extLst>
          </p:cNvPr>
          <p:cNvSpPr>
            <a:spLocks noGrp="1"/>
          </p:cNvSpPr>
          <p:nvPr>
            <p:ph idx="1"/>
          </p:nvPr>
        </p:nvSpPr>
        <p:spPr/>
        <p:txBody>
          <a:bodyPr/>
          <a:lstStyle/>
          <a:p>
            <a:r>
              <a:rPr lang="en-US" b="1" dirty="0"/>
              <a:t>Throughout history, humans have developed three main approaches to protecting information:</a:t>
            </a:r>
          </a:p>
          <a:p>
            <a:pPr>
              <a:buFont typeface="Arial" panose="020B0604020202020204" pitchFamily="34" charset="0"/>
              <a:buChar char="•"/>
            </a:pPr>
            <a:r>
              <a:rPr lang="en-US" dirty="0"/>
              <a:t> Authentication (Watermarking)</a:t>
            </a:r>
          </a:p>
          <a:p>
            <a:pPr>
              <a:buFont typeface="Arial" panose="020B0604020202020204" pitchFamily="34" charset="0"/>
              <a:buChar char="•"/>
            </a:pPr>
            <a:r>
              <a:rPr lang="en-US" dirty="0"/>
              <a:t> Concealment (Steganography)</a:t>
            </a:r>
          </a:p>
          <a:p>
            <a:pPr>
              <a:buFont typeface="Arial" panose="020B0604020202020204" pitchFamily="34" charset="0"/>
              <a:buChar char="•"/>
            </a:pPr>
            <a:r>
              <a:rPr lang="en-US" dirty="0"/>
              <a:t> Scrambling (Encryption)</a:t>
            </a:r>
          </a:p>
          <a:p>
            <a:r>
              <a:rPr lang="en-US" b="1" dirty="0"/>
              <a:t>Each method emerged from different needs and evolved along distinct paths, yet all three remain crucial in today's digital world.</a:t>
            </a:r>
          </a:p>
          <a:p>
            <a:r>
              <a:rPr lang="en-US" b="1" dirty="0"/>
              <a:t>Each of them will be discussed in this lecture.</a:t>
            </a:r>
          </a:p>
        </p:txBody>
      </p:sp>
      <p:sp>
        <p:nvSpPr>
          <p:cNvPr id="4" name="Footer Placeholder 3">
            <a:extLst>
              <a:ext uri="{FF2B5EF4-FFF2-40B4-BE49-F238E27FC236}">
                <a16:creationId xmlns:a16="http://schemas.microsoft.com/office/drawing/2014/main" id="{A5C5DA29-2218-93D2-9B3C-BC58182112E0}"/>
              </a:ext>
            </a:extLst>
          </p:cNvPr>
          <p:cNvSpPr>
            <a:spLocks noGrp="1"/>
          </p:cNvSpPr>
          <p:nvPr>
            <p:ph type="ftr" sz="quarter" idx="11"/>
          </p:nvPr>
        </p:nvSpPr>
        <p:spPr/>
        <p:txBody>
          <a:bodyPr/>
          <a:lstStyle/>
          <a:p>
            <a:r>
              <a:rPr lang="en-US" cap="none" dirty="0"/>
              <a:t>Information Hiding, Shiraz University of Technology</a:t>
            </a:r>
          </a:p>
        </p:txBody>
      </p:sp>
      <p:sp>
        <p:nvSpPr>
          <p:cNvPr id="5" name="Slide Number Placeholder 4">
            <a:extLst>
              <a:ext uri="{FF2B5EF4-FFF2-40B4-BE49-F238E27FC236}">
                <a16:creationId xmlns:a16="http://schemas.microsoft.com/office/drawing/2014/main" id="{46EA7497-DA0F-EEC4-4C6F-0DF5F16F99E3}"/>
              </a:ext>
            </a:extLst>
          </p:cNvPr>
          <p:cNvSpPr>
            <a:spLocks noGrp="1"/>
          </p:cNvSpPr>
          <p:nvPr>
            <p:ph type="sldNum" sz="quarter" idx="12"/>
          </p:nvPr>
        </p:nvSpPr>
        <p:spPr/>
        <p:txBody>
          <a:bodyPr/>
          <a:lstStyle/>
          <a:p>
            <a:fld id="{382B47E1-F59F-47B3-8D16-B2A0740F319A}" type="slidenum">
              <a:rPr lang="en-US" smtClean="0"/>
              <a:t>4</a:t>
            </a:fld>
            <a:endParaRPr lang="en-US" dirty="0"/>
          </a:p>
        </p:txBody>
      </p:sp>
    </p:spTree>
    <p:extLst>
      <p:ext uri="{BB962C8B-B14F-4D97-AF65-F5344CB8AC3E}">
        <p14:creationId xmlns:p14="http://schemas.microsoft.com/office/powerpoint/2010/main" val="2161166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B1E0C-1EF0-3EFE-F2D6-5F0EF2371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6708F1-AC06-EEFE-8FD3-BE0405E79A4A}"/>
              </a:ext>
            </a:extLst>
          </p:cNvPr>
          <p:cNvSpPr>
            <a:spLocks noGrp="1"/>
          </p:cNvSpPr>
          <p:nvPr>
            <p:ph type="title"/>
          </p:nvPr>
        </p:nvSpPr>
        <p:spPr/>
        <p:txBody>
          <a:bodyPr/>
          <a:lstStyle/>
          <a:p>
            <a:r>
              <a:rPr lang="en-US" dirty="0">
                <a:solidFill>
                  <a:srgbClr val="002060"/>
                </a:solidFill>
              </a:rPr>
              <a:t>Steganalysis</a:t>
            </a:r>
            <a:br>
              <a:rPr lang="en-US" dirty="0"/>
            </a:br>
            <a:r>
              <a:rPr lang="en-US" sz="2800" dirty="0"/>
              <a:t>The Art of Detecting Hidden Messages</a:t>
            </a:r>
            <a:endParaRPr lang="en-US" dirty="0"/>
          </a:p>
        </p:txBody>
      </p:sp>
      <p:sp>
        <p:nvSpPr>
          <p:cNvPr id="3" name="Content Placeholder 2">
            <a:extLst>
              <a:ext uri="{FF2B5EF4-FFF2-40B4-BE49-F238E27FC236}">
                <a16:creationId xmlns:a16="http://schemas.microsoft.com/office/drawing/2014/main" id="{FC345533-6329-4A87-F8E5-6286B8C5107E}"/>
              </a:ext>
            </a:extLst>
          </p:cNvPr>
          <p:cNvSpPr>
            <a:spLocks noGrp="1"/>
          </p:cNvSpPr>
          <p:nvPr>
            <p:ph idx="1"/>
          </p:nvPr>
        </p:nvSpPr>
        <p:spPr>
          <a:xfrm>
            <a:off x="785588" y="1868523"/>
            <a:ext cx="10266724" cy="4023360"/>
          </a:xfrm>
        </p:spPr>
        <p:txBody>
          <a:bodyPr/>
          <a:lstStyle/>
          <a:p>
            <a:pPr marL="0" indent="0">
              <a:buNone/>
            </a:pPr>
            <a:endParaRPr lang="en-US" b="1" dirty="0"/>
          </a:p>
          <a:p>
            <a:pPr marL="0" indent="0">
              <a:buNone/>
            </a:pPr>
            <a:r>
              <a:rPr lang="en-US" b="1" dirty="0"/>
              <a:t>To understand how steganalysis works in practice, let's examine some pivotal moments in history where this detection science played a crucial role.</a:t>
            </a:r>
          </a:p>
          <a:p>
            <a:pPr marL="0" indent="0">
              <a:buNone/>
            </a:pPr>
            <a:endParaRPr lang="en-US" b="1" dirty="0"/>
          </a:p>
          <a:p>
            <a:pPr marL="0" indent="0">
              <a:buNone/>
            </a:pPr>
            <a:r>
              <a:rPr lang="en-US" b="1" dirty="0"/>
              <a:t>World War II (1939-1945): </a:t>
            </a:r>
            <a:r>
              <a:rPr lang="en-US" dirty="0"/>
              <a:t>British counter-intelligence officers developed some of the first systematic steganalysis techniques to detect German spy communications. They discovered that German agents were hiding map coordinates and other military information in seemingly innocent newspaper advertisements. By carefully analyzing patterns in the advertisements' wording and placement, British intelligence was able to uncover these hidden messages.</a:t>
            </a:r>
            <a:endParaRPr lang="en-US" b="1" dirty="0"/>
          </a:p>
        </p:txBody>
      </p:sp>
      <p:sp>
        <p:nvSpPr>
          <p:cNvPr id="4" name="Footer Placeholder 3">
            <a:extLst>
              <a:ext uri="{FF2B5EF4-FFF2-40B4-BE49-F238E27FC236}">
                <a16:creationId xmlns:a16="http://schemas.microsoft.com/office/drawing/2014/main" id="{1569167C-7E79-7737-FC84-F697F180A96D}"/>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7F086994-30D5-5E2C-BC47-E747C8E17D31}"/>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40</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603172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8FE99-8ABD-86A8-6E39-E9A259DF8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EDE550-4086-50C7-EBAF-20FC6B92AC8B}"/>
              </a:ext>
            </a:extLst>
          </p:cNvPr>
          <p:cNvSpPr>
            <a:spLocks noGrp="1"/>
          </p:cNvSpPr>
          <p:nvPr>
            <p:ph type="title"/>
          </p:nvPr>
        </p:nvSpPr>
        <p:spPr/>
        <p:txBody>
          <a:bodyPr/>
          <a:lstStyle/>
          <a:p>
            <a:r>
              <a:rPr lang="en-US" dirty="0">
                <a:solidFill>
                  <a:srgbClr val="002060"/>
                </a:solidFill>
              </a:rPr>
              <a:t>Steganalysis</a:t>
            </a:r>
            <a:br>
              <a:rPr lang="en-US" dirty="0"/>
            </a:br>
            <a:r>
              <a:rPr lang="en-US" sz="2800" dirty="0"/>
              <a:t>The Art of Detecting Hidden Messages</a:t>
            </a:r>
            <a:endParaRPr lang="en-US" dirty="0"/>
          </a:p>
        </p:txBody>
      </p:sp>
      <p:sp>
        <p:nvSpPr>
          <p:cNvPr id="3" name="Content Placeholder 2">
            <a:extLst>
              <a:ext uri="{FF2B5EF4-FFF2-40B4-BE49-F238E27FC236}">
                <a16:creationId xmlns:a16="http://schemas.microsoft.com/office/drawing/2014/main" id="{49A561F4-0CB6-8CA1-FF63-362D6AACD5B1}"/>
              </a:ext>
            </a:extLst>
          </p:cNvPr>
          <p:cNvSpPr>
            <a:spLocks noGrp="1"/>
          </p:cNvSpPr>
          <p:nvPr>
            <p:ph idx="1"/>
          </p:nvPr>
        </p:nvSpPr>
        <p:spPr>
          <a:xfrm>
            <a:off x="785588" y="2084832"/>
            <a:ext cx="10266724" cy="4023360"/>
          </a:xfrm>
        </p:spPr>
        <p:txBody>
          <a:bodyPr/>
          <a:lstStyle/>
          <a:p>
            <a:pPr marL="0" indent="0">
              <a:buNone/>
            </a:pPr>
            <a:endParaRPr lang="en-US" b="1" dirty="0"/>
          </a:p>
          <a:p>
            <a:pPr marL="0" indent="0">
              <a:buNone/>
            </a:pPr>
            <a:r>
              <a:rPr lang="en-US" b="1" dirty="0"/>
              <a:t>Cold War Era (1960s):</a:t>
            </a:r>
          </a:p>
          <a:p>
            <a:pPr marL="0" indent="0">
              <a:buNone/>
            </a:pPr>
            <a:r>
              <a:rPr lang="en-US" dirty="0"/>
              <a:t>The National Security Agency (NSA) developed advanced steganalysis methods to detect messages hidden in diplomatic communications. They discovered that some countries were embedding secret information in routine embassy transmissions by slightly altering the spacing between words and lines - a technique that required sophisticated statistical analysis to detect.</a:t>
            </a:r>
            <a:endParaRPr lang="en-US" b="1" dirty="0"/>
          </a:p>
        </p:txBody>
      </p:sp>
      <p:sp>
        <p:nvSpPr>
          <p:cNvPr id="4" name="Footer Placeholder 3">
            <a:extLst>
              <a:ext uri="{FF2B5EF4-FFF2-40B4-BE49-F238E27FC236}">
                <a16:creationId xmlns:a16="http://schemas.microsoft.com/office/drawing/2014/main" id="{A52D88EF-ECA4-E7D6-28E9-C11F03B56DC2}"/>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976D5E92-3761-3213-BE73-E5F5F363D1F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845348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0C3AA-B144-75E0-F701-44F295CBF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33496-7AA8-BDAF-4AC0-955B272DAE26}"/>
              </a:ext>
            </a:extLst>
          </p:cNvPr>
          <p:cNvSpPr>
            <a:spLocks noGrp="1"/>
          </p:cNvSpPr>
          <p:nvPr>
            <p:ph type="title"/>
          </p:nvPr>
        </p:nvSpPr>
        <p:spPr>
          <a:xfrm>
            <a:off x="3662516" y="2295597"/>
            <a:ext cx="7772400" cy="1463040"/>
          </a:xfrm>
        </p:spPr>
        <p:txBody>
          <a:bodyPr/>
          <a:lstStyle/>
          <a:p>
            <a:r>
              <a:rPr lang="en-US" sz="6000" dirty="0">
                <a:solidFill>
                  <a:srgbClr val="002060"/>
                </a:solidFill>
              </a:rPr>
              <a:t>introduction</a:t>
            </a:r>
            <a:endParaRPr lang="en-US" dirty="0">
              <a:solidFill>
                <a:srgbClr val="002060"/>
              </a:solidFill>
            </a:endParaRPr>
          </a:p>
        </p:txBody>
      </p:sp>
      <p:sp>
        <p:nvSpPr>
          <p:cNvPr id="4" name="Text Placeholder 3">
            <a:extLst>
              <a:ext uri="{FF2B5EF4-FFF2-40B4-BE49-F238E27FC236}">
                <a16:creationId xmlns:a16="http://schemas.microsoft.com/office/drawing/2014/main" id="{8800BF60-BBD7-F107-B6CB-B7415647B6A3}"/>
              </a:ext>
            </a:extLst>
          </p:cNvPr>
          <p:cNvSpPr>
            <a:spLocks noGrp="1"/>
          </p:cNvSpPr>
          <p:nvPr>
            <p:ph type="body" sz="half" idx="2"/>
          </p:nvPr>
        </p:nvSpPr>
        <p:spPr>
          <a:xfrm>
            <a:off x="8454937" y="3120081"/>
            <a:ext cx="2127660" cy="1463040"/>
          </a:xfrm>
        </p:spPr>
        <p:txBody>
          <a:bodyPr>
            <a:normAutofit/>
          </a:bodyPr>
          <a:lstStyle/>
          <a:p>
            <a:r>
              <a:rPr lang="en-US" sz="2800" dirty="0">
                <a:solidFill>
                  <a:srgbClr val="FF0000"/>
                </a:solidFill>
              </a:rPr>
              <a:t>ENCRYPTION</a:t>
            </a:r>
          </a:p>
        </p:txBody>
      </p:sp>
      <p:sp>
        <p:nvSpPr>
          <p:cNvPr id="5" name="Footer Placeholder 4">
            <a:extLst>
              <a:ext uri="{FF2B5EF4-FFF2-40B4-BE49-F238E27FC236}">
                <a16:creationId xmlns:a16="http://schemas.microsoft.com/office/drawing/2014/main" id="{50367A0A-684A-62DE-5710-3F40D2CB2A1D}"/>
              </a:ext>
            </a:extLst>
          </p:cNvPr>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p>
        </p:txBody>
      </p:sp>
      <p:sp>
        <p:nvSpPr>
          <p:cNvPr id="6" name="Slide Number Placeholder 5">
            <a:extLst>
              <a:ext uri="{FF2B5EF4-FFF2-40B4-BE49-F238E27FC236}">
                <a16:creationId xmlns:a16="http://schemas.microsoft.com/office/drawing/2014/main" id="{EEC2F0BB-C485-5423-6B0B-154000A6E87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pic>
        <p:nvPicPr>
          <p:cNvPr id="12" name="Picture 11">
            <a:extLst>
              <a:ext uri="{FF2B5EF4-FFF2-40B4-BE49-F238E27FC236}">
                <a16:creationId xmlns:a16="http://schemas.microsoft.com/office/drawing/2014/main" id="{3EF28D0C-1370-E450-3D96-6C453B5FBE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6351" y="1271035"/>
            <a:ext cx="7238997" cy="4136570"/>
          </a:xfrm>
          <a:prstGeom prst="rect">
            <a:avLst/>
          </a:prstGeom>
        </p:spPr>
      </p:pic>
      <p:cxnSp>
        <p:nvCxnSpPr>
          <p:cNvPr id="13" name="Straight Connector 12">
            <a:extLst>
              <a:ext uri="{FF2B5EF4-FFF2-40B4-BE49-F238E27FC236}">
                <a16:creationId xmlns:a16="http://schemas.microsoft.com/office/drawing/2014/main" id="{52016402-478D-96FC-9773-4EA03882837F}"/>
              </a:ext>
            </a:extLst>
          </p:cNvPr>
          <p:cNvCxnSpPr>
            <a:cxnSpLocks/>
          </p:cNvCxnSpPr>
          <p:nvPr/>
        </p:nvCxnSpPr>
        <p:spPr>
          <a:xfrm>
            <a:off x="7693704" y="3339320"/>
            <a:ext cx="36501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80E9D48-A787-C32C-A78E-F74CDDFDC131}"/>
              </a:ext>
            </a:extLst>
          </p:cNvPr>
          <p:cNvSpPr txBox="1"/>
          <p:nvPr/>
        </p:nvSpPr>
        <p:spPr>
          <a:xfrm>
            <a:off x="256350" y="5407605"/>
            <a:ext cx="1742303" cy="307777"/>
          </a:xfrm>
          <a:prstGeom prst="rect">
            <a:avLst/>
          </a:prstGeom>
          <a:noFill/>
        </p:spPr>
        <p:txBody>
          <a:bodyPr wrap="square" rtlCol="0">
            <a:spAutoFit/>
          </a:bodyPr>
          <a:lstStyle/>
          <a:p>
            <a:r>
              <a:rPr lang="en-US" sz="1400" dirty="0"/>
              <a:t>Generated by DALL-E</a:t>
            </a:r>
          </a:p>
        </p:txBody>
      </p:sp>
    </p:spTree>
    <p:extLst>
      <p:ext uri="{BB962C8B-B14F-4D97-AF65-F5344CB8AC3E}">
        <p14:creationId xmlns:p14="http://schemas.microsoft.com/office/powerpoint/2010/main" val="224511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12AC9-B0E9-BD79-389F-C2A28C3C689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3328819-BB56-7FF6-2913-71CFDE089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7213" y="2084832"/>
            <a:ext cx="4329611" cy="3898341"/>
          </a:xfrm>
          <a:prstGeom prst="rect">
            <a:avLst/>
          </a:prstGeom>
        </p:spPr>
      </p:pic>
      <p:sp>
        <p:nvSpPr>
          <p:cNvPr id="2" name="Title 1">
            <a:extLst>
              <a:ext uri="{FF2B5EF4-FFF2-40B4-BE49-F238E27FC236}">
                <a16:creationId xmlns:a16="http://schemas.microsoft.com/office/drawing/2014/main" id="{5979B573-CBD7-6A26-8387-E2C0E1478D4C}"/>
              </a:ext>
            </a:extLst>
          </p:cNvPr>
          <p:cNvSpPr>
            <a:spLocks noGrp="1"/>
          </p:cNvSpPr>
          <p:nvPr>
            <p:ph type="title"/>
          </p:nvPr>
        </p:nvSpPr>
        <p:spPr/>
        <p:txBody>
          <a:bodyPr/>
          <a:lstStyle/>
          <a:p>
            <a:r>
              <a:rPr lang="en-US" dirty="0">
                <a:solidFill>
                  <a:srgbClr val="002060"/>
                </a:solidFill>
              </a:rPr>
              <a:t>Core Principles of Information Security</a:t>
            </a:r>
            <a:br>
              <a:rPr lang="en-US" dirty="0"/>
            </a:br>
            <a:r>
              <a:rPr lang="en-US" sz="2800" dirty="0"/>
              <a:t>The Three Pillars of Information Security</a:t>
            </a:r>
            <a:endParaRPr lang="en-US" dirty="0"/>
          </a:p>
        </p:txBody>
      </p:sp>
      <p:sp>
        <p:nvSpPr>
          <p:cNvPr id="3" name="Content Placeholder 2">
            <a:extLst>
              <a:ext uri="{FF2B5EF4-FFF2-40B4-BE49-F238E27FC236}">
                <a16:creationId xmlns:a16="http://schemas.microsoft.com/office/drawing/2014/main" id="{EB2DEC7C-A86A-FF6D-CAE8-4061B63A4A64}"/>
              </a:ext>
            </a:extLst>
          </p:cNvPr>
          <p:cNvSpPr>
            <a:spLocks noGrp="1"/>
          </p:cNvSpPr>
          <p:nvPr>
            <p:ph idx="1"/>
          </p:nvPr>
        </p:nvSpPr>
        <p:spPr/>
        <p:txBody>
          <a:bodyPr>
            <a:normAutofit fontScale="92500" lnSpcReduction="20000"/>
          </a:bodyPr>
          <a:lstStyle/>
          <a:p>
            <a:r>
              <a:rPr lang="en-US" dirty="0"/>
              <a:t>Modern information security is built on three fundamental principles:</a:t>
            </a:r>
          </a:p>
          <a:p>
            <a:pPr>
              <a:buFont typeface="+mj-lt"/>
              <a:buAutoNum type="arabicPeriod"/>
            </a:pPr>
            <a:r>
              <a:rPr lang="en-US" dirty="0"/>
              <a:t> </a:t>
            </a:r>
            <a:r>
              <a:rPr lang="en-US" b="1" dirty="0"/>
              <a:t>Confidentiality (Supported by Steganography)</a:t>
            </a:r>
            <a:r>
              <a:rPr lang="en-US" dirty="0"/>
              <a:t> </a:t>
            </a:r>
          </a:p>
          <a:p>
            <a:pPr marL="742950" lvl="1" indent="-285750">
              <a:buFont typeface="+mj-lt"/>
              <a:buAutoNum type="arabicPeriod"/>
            </a:pPr>
            <a:r>
              <a:rPr lang="en-US" dirty="0"/>
              <a:t>Ensuring information is accessible only to authorized parties</a:t>
            </a:r>
          </a:p>
          <a:p>
            <a:pPr marL="742950" lvl="1" indent="-285750">
              <a:buFont typeface="+mj-lt"/>
              <a:buAutoNum type="arabicPeriod"/>
            </a:pPr>
            <a:r>
              <a:rPr lang="en-US" dirty="0"/>
              <a:t>Protecting against unauthorized access and disclosure</a:t>
            </a:r>
          </a:p>
          <a:p>
            <a:pPr marL="742950" lvl="1" indent="-285750">
              <a:buFont typeface="+mj-lt"/>
              <a:buAutoNum type="arabicPeriod"/>
            </a:pPr>
            <a:r>
              <a:rPr lang="en-US" dirty="0"/>
              <a:t>Examples: Medical records, financial data, personal communications</a:t>
            </a:r>
          </a:p>
          <a:p>
            <a:pPr>
              <a:buFont typeface="+mj-lt"/>
              <a:buAutoNum type="arabicPeriod"/>
            </a:pPr>
            <a:r>
              <a:rPr lang="en-US" dirty="0"/>
              <a:t> </a:t>
            </a:r>
            <a:r>
              <a:rPr lang="en-US" b="1" dirty="0"/>
              <a:t>Integrity (Supported by Watermarking)</a:t>
            </a:r>
            <a:endParaRPr lang="en-US" dirty="0"/>
          </a:p>
          <a:p>
            <a:pPr marL="742950" lvl="1" indent="-285750">
              <a:buFont typeface="+mj-lt"/>
              <a:buAutoNum type="arabicPeriod"/>
            </a:pPr>
            <a:r>
              <a:rPr lang="en-US" dirty="0"/>
              <a:t>Maintaining accuracy and completeness of information</a:t>
            </a:r>
          </a:p>
          <a:p>
            <a:pPr marL="742950" lvl="1" indent="-285750">
              <a:buFont typeface="+mj-lt"/>
              <a:buAutoNum type="arabicPeriod"/>
            </a:pPr>
            <a:r>
              <a:rPr lang="en-US" dirty="0"/>
              <a:t>Preventing unauthorized modification</a:t>
            </a:r>
          </a:p>
          <a:p>
            <a:pPr marL="742950" lvl="1" indent="-285750">
              <a:buFont typeface="+mj-lt"/>
              <a:buAutoNum type="arabicPeriod"/>
            </a:pPr>
            <a:r>
              <a:rPr lang="en-US" dirty="0"/>
              <a:t>Ensuring data remains trustworthy and reliable</a:t>
            </a:r>
          </a:p>
          <a:p>
            <a:pPr>
              <a:buFont typeface="+mj-lt"/>
              <a:buAutoNum type="arabicPeriod"/>
            </a:pPr>
            <a:r>
              <a:rPr lang="en-US" dirty="0"/>
              <a:t> </a:t>
            </a:r>
            <a:r>
              <a:rPr lang="en-US" b="1" dirty="0"/>
              <a:t>Availability (Supported by Watermarking)</a:t>
            </a:r>
            <a:endParaRPr lang="en-US" dirty="0"/>
          </a:p>
          <a:p>
            <a:pPr marL="742950" lvl="1" indent="-285750">
              <a:buFont typeface="+mj-lt"/>
              <a:buAutoNum type="arabicPeriod"/>
            </a:pPr>
            <a:r>
              <a:rPr lang="en-US" dirty="0"/>
              <a:t>Ensuring authorized users can access information when needed</a:t>
            </a:r>
          </a:p>
          <a:p>
            <a:pPr marL="742950" lvl="1" indent="-285750">
              <a:buFont typeface="+mj-lt"/>
              <a:buAutoNum type="arabicPeriod"/>
            </a:pPr>
            <a:r>
              <a:rPr lang="en-US" dirty="0"/>
              <a:t>Maintaining system functionality and performance</a:t>
            </a:r>
          </a:p>
          <a:p>
            <a:pPr marL="742950" lvl="1" indent="-285750">
              <a:buFont typeface="+mj-lt"/>
              <a:buAutoNum type="arabicPeriod"/>
            </a:pPr>
            <a:r>
              <a:rPr lang="en-US" dirty="0"/>
              <a:t>Protecting against service disruptions</a:t>
            </a:r>
          </a:p>
          <a:p>
            <a:endParaRPr lang="en-US" dirty="0"/>
          </a:p>
        </p:txBody>
      </p:sp>
      <p:sp>
        <p:nvSpPr>
          <p:cNvPr id="4" name="Footer Placeholder 3">
            <a:extLst>
              <a:ext uri="{FF2B5EF4-FFF2-40B4-BE49-F238E27FC236}">
                <a16:creationId xmlns:a16="http://schemas.microsoft.com/office/drawing/2014/main" id="{FA22B8F6-EA77-E87B-6E09-17665CF7F237}"/>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0A588125-1174-E75D-1901-686797E7A3F3}"/>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43</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3800636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41D4B-E488-CAD6-5338-84CC305828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2F1D5-B709-AEE9-E1A6-45C11FFEB55D}"/>
              </a:ext>
            </a:extLst>
          </p:cNvPr>
          <p:cNvSpPr>
            <a:spLocks noGrp="1"/>
          </p:cNvSpPr>
          <p:nvPr>
            <p:ph type="title"/>
          </p:nvPr>
        </p:nvSpPr>
        <p:spPr/>
        <p:txBody>
          <a:bodyPr/>
          <a:lstStyle/>
          <a:p>
            <a:r>
              <a:rPr lang="en-US" dirty="0">
                <a:solidFill>
                  <a:srgbClr val="002060"/>
                </a:solidFill>
              </a:rPr>
              <a:t>Securing Information</a:t>
            </a:r>
            <a:br>
              <a:rPr lang="en-US" dirty="0"/>
            </a:br>
            <a:r>
              <a:rPr lang="en-US" sz="2800" dirty="0"/>
              <a:t>Encryption vs. Information Hiding</a:t>
            </a:r>
            <a:endParaRPr lang="en-US" dirty="0"/>
          </a:p>
        </p:txBody>
      </p:sp>
      <p:sp>
        <p:nvSpPr>
          <p:cNvPr id="3" name="Content Placeholder 2">
            <a:extLst>
              <a:ext uri="{FF2B5EF4-FFF2-40B4-BE49-F238E27FC236}">
                <a16:creationId xmlns:a16="http://schemas.microsoft.com/office/drawing/2014/main" id="{F83C224D-7413-5127-FF17-D1500BCC60BD}"/>
              </a:ext>
            </a:extLst>
          </p:cNvPr>
          <p:cNvSpPr>
            <a:spLocks noGrp="1"/>
          </p:cNvSpPr>
          <p:nvPr>
            <p:ph idx="1"/>
          </p:nvPr>
        </p:nvSpPr>
        <p:spPr/>
        <p:txBody>
          <a:bodyPr>
            <a:normAutofit/>
          </a:bodyPr>
          <a:lstStyle/>
          <a:p>
            <a:r>
              <a:rPr lang="en-US" b="1" dirty="0"/>
              <a:t>The three pillars of security </a:t>
            </a:r>
            <a:r>
              <a:rPr lang="en-US" dirty="0"/>
              <a:t>can be achieved </a:t>
            </a:r>
            <a:r>
              <a:rPr lang="en-US" b="1" dirty="0"/>
              <a:t>not only through information hiding </a:t>
            </a:r>
            <a:r>
              <a:rPr lang="en-US" dirty="0"/>
              <a:t>techniques such as watermarking and steganography </a:t>
            </a:r>
            <a:r>
              <a:rPr lang="en-US" b="1" dirty="0"/>
              <a:t>but also through encryption</a:t>
            </a:r>
            <a:r>
              <a:rPr lang="en-US" dirty="0"/>
              <a:t>. These methods work together to protect data by ensuring confidentiality, integrity, and authenticity. </a:t>
            </a:r>
          </a:p>
          <a:p>
            <a:pPr marL="0" indent="0">
              <a:buNone/>
            </a:pPr>
            <a:endParaRPr lang="en-US" dirty="0"/>
          </a:p>
          <a:p>
            <a:pPr marL="0" indent="0">
              <a:buNone/>
            </a:pPr>
            <a:r>
              <a:rPr lang="en-US" b="1" dirty="0"/>
              <a:t>This raises two important questions:</a:t>
            </a:r>
          </a:p>
          <a:p>
            <a:pPr>
              <a:buFont typeface="Wingdings" panose="05000000000000000000" pitchFamily="2" charset="2"/>
              <a:buChar char="§"/>
            </a:pPr>
            <a:r>
              <a:rPr lang="en-US" dirty="0"/>
              <a:t> If information hiding techniques like watermarking and steganography can help achieve the three pillars of security, then why do we still need encryption</a:t>
            </a:r>
            <a:r>
              <a:rPr lang="en-US" sz="2000" dirty="0">
                <a:latin typeface="Arial" panose="020B0604020202020204" pitchFamily="34" charset="0"/>
                <a:cs typeface="Arial" panose="020B0604020202020204" pitchFamily="34" charset="0"/>
              </a:rPr>
              <a:t>?</a:t>
            </a:r>
            <a:endParaRPr lang="en-US" sz="2000" b="1"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a:t> How do these methods differ, and what are their advantages and disadvantages</a:t>
            </a:r>
            <a:r>
              <a:rPr lang="en-US" sz="20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1BB9DA6-D86B-5449-17E2-008ED3E1EE04}"/>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8DB19E70-0691-3948-ED8F-BA5DCD429A8D}"/>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44</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905316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48DA2-B34E-D3DB-66EF-340A1B5CC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BFBF2-B863-1154-6C0C-0AEC184DBF13}"/>
              </a:ext>
            </a:extLst>
          </p:cNvPr>
          <p:cNvSpPr>
            <a:spLocks noGrp="1"/>
          </p:cNvSpPr>
          <p:nvPr>
            <p:ph type="title"/>
          </p:nvPr>
        </p:nvSpPr>
        <p:spPr/>
        <p:txBody>
          <a:bodyPr/>
          <a:lstStyle/>
          <a:p>
            <a:r>
              <a:rPr lang="en-US" dirty="0">
                <a:solidFill>
                  <a:srgbClr val="002060"/>
                </a:solidFill>
              </a:rPr>
              <a:t>Information Hiding vs. Encryption</a:t>
            </a:r>
            <a:br>
              <a:rPr lang="en-US" dirty="0"/>
            </a:br>
            <a:r>
              <a:rPr lang="en-US" sz="2800" dirty="0"/>
              <a:t>Why Both Matter</a:t>
            </a:r>
            <a:endParaRPr lang="en-US" sz="13800" dirty="0"/>
          </a:p>
        </p:txBody>
      </p:sp>
      <p:sp>
        <p:nvSpPr>
          <p:cNvPr id="3" name="Content Placeholder 2">
            <a:extLst>
              <a:ext uri="{FF2B5EF4-FFF2-40B4-BE49-F238E27FC236}">
                <a16:creationId xmlns:a16="http://schemas.microsoft.com/office/drawing/2014/main" id="{C74B1B7D-30E7-22BF-F314-A21E7F612881}"/>
              </a:ext>
            </a:extLst>
          </p:cNvPr>
          <p:cNvSpPr>
            <a:spLocks noGrp="1"/>
          </p:cNvSpPr>
          <p:nvPr>
            <p:ph idx="1"/>
          </p:nvPr>
        </p:nvSpPr>
        <p:spPr/>
        <p:txBody>
          <a:bodyPr>
            <a:normAutofit/>
          </a:bodyPr>
          <a:lstStyle/>
          <a:p>
            <a:r>
              <a:rPr lang="en-US" b="1" dirty="0">
                <a:latin typeface="Arial" panose="020B0604020202020204" pitchFamily="34" charset="0"/>
                <a:cs typeface="Arial" panose="020B0604020202020204" pitchFamily="34" charset="0"/>
              </a:rPr>
              <a:t>Information Hiding (Watermarking &amp; Steganography) </a:t>
            </a:r>
            <a:r>
              <a:rPr lang="en-US" dirty="0">
                <a:latin typeface="Arial" panose="020B0604020202020204" pitchFamily="34" charset="0"/>
                <a:cs typeface="Arial" panose="020B0604020202020204" pitchFamily="34" charset="0"/>
              </a:rPr>
              <a:t>helps achieve security by concealing data within other media.</a:t>
            </a:r>
          </a:p>
          <a:p>
            <a:r>
              <a:rPr lang="en-US" dirty="0">
                <a:latin typeface="Arial" panose="020B0604020202020204" pitchFamily="34" charset="0"/>
                <a:cs typeface="Arial" panose="020B0604020202020204" pitchFamily="34" charset="0"/>
              </a:rPr>
              <a:t>However, if the hidden data is discovered, it may still be accessed.</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Encryption ensures that even if data is exposed, it remains unreadable without the decryption key.</a:t>
            </a:r>
          </a:p>
          <a:p>
            <a:r>
              <a:rPr lang="en-US" dirty="0">
                <a:latin typeface="Arial" panose="020B0604020202020204" pitchFamily="34" charset="0"/>
                <a:cs typeface="Arial" panose="020B0604020202020204" pitchFamily="34" charset="0"/>
              </a:rPr>
              <a:t>Combining both methods enhances security, making it more difficult for attackers to access or manipulate sensitive information.</a:t>
            </a:r>
          </a:p>
        </p:txBody>
      </p:sp>
      <p:sp>
        <p:nvSpPr>
          <p:cNvPr id="4" name="Footer Placeholder 3">
            <a:extLst>
              <a:ext uri="{FF2B5EF4-FFF2-40B4-BE49-F238E27FC236}">
                <a16:creationId xmlns:a16="http://schemas.microsoft.com/office/drawing/2014/main" id="{FA60FFCF-561C-3ACD-CDF5-77EA9F9DD1F8}"/>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4125D833-4348-EBAC-C93F-68BC89D2508B}"/>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45</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479267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98B40-A55F-3E16-BE20-22C4D3FE3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26205-93DB-32A6-5AFC-5694AAF64C28}"/>
              </a:ext>
            </a:extLst>
          </p:cNvPr>
          <p:cNvSpPr>
            <a:spLocks noGrp="1"/>
          </p:cNvSpPr>
          <p:nvPr>
            <p:ph type="title"/>
          </p:nvPr>
        </p:nvSpPr>
        <p:spPr/>
        <p:txBody>
          <a:bodyPr>
            <a:normAutofit/>
          </a:bodyPr>
          <a:lstStyle/>
          <a:p>
            <a:r>
              <a:rPr lang="en-US" sz="4800" dirty="0">
                <a:solidFill>
                  <a:srgbClr val="002060"/>
                </a:solidFill>
              </a:rPr>
              <a:t>Information Hiding vs. Encryption</a:t>
            </a:r>
            <a:br>
              <a:rPr lang="en-US" dirty="0"/>
            </a:br>
            <a:r>
              <a:rPr lang="en-US" sz="2800" dirty="0"/>
              <a:t>Differences, Pros &amp; Cons</a:t>
            </a:r>
            <a:endParaRPr lang="en-US" sz="13800" dirty="0"/>
          </a:p>
        </p:txBody>
      </p:sp>
      <p:sp>
        <p:nvSpPr>
          <p:cNvPr id="3" name="Content Placeholder 2">
            <a:extLst>
              <a:ext uri="{FF2B5EF4-FFF2-40B4-BE49-F238E27FC236}">
                <a16:creationId xmlns:a16="http://schemas.microsoft.com/office/drawing/2014/main" id="{CDBB0105-06AB-6C9E-4013-C3A1988ED3DC}"/>
              </a:ext>
            </a:extLst>
          </p:cNvPr>
          <p:cNvSpPr>
            <a:spLocks noGrp="1"/>
          </p:cNvSpPr>
          <p:nvPr>
            <p:ph idx="1"/>
          </p:nvPr>
        </p:nvSpPr>
        <p:spPr>
          <a:xfrm>
            <a:off x="617723" y="1958381"/>
            <a:ext cx="10266724" cy="4023360"/>
          </a:xfrm>
        </p:spPr>
        <p:txBody>
          <a:bodyPr>
            <a:normAutofit/>
          </a:bodyPr>
          <a:lstStyle/>
          <a:p>
            <a:r>
              <a:rPr lang="en-US" b="1" dirty="0"/>
              <a:t>Key Differences:</a:t>
            </a:r>
          </a:p>
          <a:p>
            <a:pPr lvl="1">
              <a:buFont typeface="Arial" panose="020B0604020202020204" pitchFamily="34" charset="0"/>
              <a:buChar char="•"/>
            </a:pPr>
            <a:r>
              <a:rPr lang="en-US" b="1" dirty="0"/>
              <a:t>Encryption</a:t>
            </a:r>
            <a:r>
              <a:rPr lang="en-US" dirty="0"/>
              <a:t> converts data into an unreadable format, requiring a decryption key for access.</a:t>
            </a:r>
          </a:p>
          <a:p>
            <a:pPr lvl="1">
              <a:buFont typeface="Arial" panose="020B0604020202020204" pitchFamily="34" charset="0"/>
              <a:buChar char="•"/>
            </a:pPr>
            <a:r>
              <a:rPr lang="en-US" sz="1800" b="1" dirty="0"/>
              <a:t>Information Hiding</a:t>
            </a:r>
            <a:r>
              <a:rPr lang="en-US" b="1" dirty="0"/>
              <a:t> </a:t>
            </a:r>
            <a:r>
              <a:rPr lang="en-US" dirty="0"/>
              <a:t>embeds information within data, ensuring its presence even after distribution.</a:t>
            </a:r>
          </a:p>
          <a:p>
            <a:pPr lvl="1">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D5576D46-B214-B1CF-82D5-71D2D50C1185}"/>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rPr>
              <a:t>Information Hiding, Shiraz University of Technology</a:t>
            </a:r>
            <a:endParaRPr kumimoji="0" lang="en-US" sz="1400" b="1"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a:extLst>
              <a:ext uri="{FF2B5EF4-FFF2-40B4-BE49-F238E27FC236}">
                <a16:creationId xmlns:a16="http://schemas.microsoft.com/office/drawing/2014/main" id="{F7DE3299-EBFF-AEB4-7541-B2F38F4FB7CA}"/>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82B47E1-F59F-47B3-8D16-B2A0740F319A}" type="slidenum">
              <a:rPr kumimoji="0" lang="en-US" sz="1400" b="1"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46</a:t>
            </a:fld>
            <a:endParaRPr kumimoji="0" lang="en-US" sz="1400" b="1" i="0" u="none" strike="noStrike" kern="1200" cap="none"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graphicFrame>
        <p:nvGraphicFramePr>
          <p:cNvPr id="10" name="Table 9">
            <a:extLst>
              <a:ext uri="{FF2B5EF4-FFF2-40B4-BE49-F238E27FC236}">
                <a16:creationId xmlns:a16="http://schemas.microsoft.com/office/drawing/2014/main" id="{268687CF-1E4A-AFC1-96B8-905EB1E97EE2}"/>
              </a:ext>
            </a:extLst>
          </p:cNvPr>
          <p:cNvGraphicFramePr>
            <a:graphicFrameLocks noGrp="1"/>
          </p:cNvGraphicFramePr>
          <p:nvPr>
            <p:extLst>
              <p:ext uri="{D42A27DB-BD31-4B8C-83A1-F6EECF244321}">
                <p14:modId xmlns:p14="http://schemas.microsoft.com/office/powerpoint/2010/main" val="2162043104"/>
              </p:ext>
            </p:extLst>
          </p:nvPr>
        </p:nvGraphicFramePr>
        <p:xfrm>
          <a:off x="740698" y="3005250"/>
          <a:ext cx="10833579" cy="3071018"/>
        </p:xfrm>
        <a:graphic>
          <a:graphicData uri="http://schemas.openxmlformats.org/drawingml/2006/table">
            <a:tbl>
              <a:tblPr firstRow="1" bandRow="1">
                <a:tableStyleId>{5C22544A-7EE6-4342-B048-85BDC9FD1C3A}</a:tableStyleId>
              </a:tblPr>
              <a:tblGrid>
                <a:gridCol w="1680532">
                  <a:extLst>
                    <a:ext uri="{9D8B030D-6E8A-4147-A177-3AD203B41FA5}">
                      <a16:colId xmlns:a16="http://schemas.microsoft.com/office/drawing/2014/main" val="2542432958"/>
                    </a:ext>
                  </a:extLst>
                </a:gridCol>
                <a:gridCol w="4503175">
                  <a:extLst>
                    <a:ext uri="{9D8B030D-6E8A-4147-A177-3AD203B41FA5}">
                      <a16:colId xmlns:a16="http://schemas.microsoft.com/office/drawing/2014/main" val="1857951604"/>
                    </a:ext>
                  </a:extLst>
                </a:gridCol>
                <a:gridCol w="4649872">
                  <a:extLst>
                    <a:ext uri="{9D8B030D-6E8A-4147-A177-3AD203B41FA5}">
                      <a16:colId xmlns:a16="http://schemas.microsoft.com/office/drawing/2014/main" val="2572462930"/>
                    </a:ext>
                  </a:extLst>
                </a:gridCol>
              </a:tblGrid>
              <a:tr h="419258">
                <a:tc>
                  <a:txBody>
                    <a:bodyPr/>
                    <a:lstStyle/>
                    <a:p>
                      <a:pPr algn="ctr"/>
                      <a:r>
                        <a:rPr lang="en-US" dirty="0"/>
                        <a:t>METHOD</a:t>
                      </a:r>
                    </a:p>
                  </a:txBody>
                  <a:tcPr/>
                </a:tc>
                <a:tc>
                  <a:txBody>
                    <a:bodyPr/>
                    <a:lstStyle/>
                    <a:p>
                      <a:pPr algn="ctr"/>
                      <a:r>
                        <a:rPr lang="en-US" dirty="0"/>
                        <a:t>ADVATAGES</a:t>
                      </a:r>
                    </a:p>
                  </a:txBody>
                  <a:tcPr/>
                </a:tc>
                <a:tc>
                  <a:txBody>
                    <a:bodyPr/>
                    <a:lstStyle/>
                    <a:p>
                      <a:pPr algn="ctr"/>
                      <a:r>
                        <a:rPr lang="en-US" dirty="0"/>
                        <a:t>DISADVANTAGES</a:t>
                      </a:r>
                    </a:p>
                  </a:txBody>
                  <a:tcPr/>
                </a:tc>
                <a:extLst>
                  <a:ext uri="{0D108BD9-81ED-4DB2-BD59-A6C34878D82A}">
                    <a16:rowId xmlns:a16="http://schemas.microsoft.com/office/drawing/2014/main" val="4117129317"/>
                  </a:ext>
                </a:extLst>
              </a:tr>
              <a:tr h="684627">
                <a:tc>
                  <a:txBody>
                    <a:bodyPr/>
                    <a:lstStyle/>
                    <a:p>
                      <a:pPr algn="ctr"/>
                      <a:endParaRPr lang="en-US" b="1" dirty="0"/>
                    </a:p>
                    <a:p>
                      <a:pPr algn="ctr"/>
                      <a:r>
                        <a:rPr lang="en-US" b="1" dirty="0"/>
                        <a:t>Encryption</a:t>
                      </a:r>
                    </a:p>
                  </a:txBody>
                  <a:tcPr/>
                </a:tc>
                <a:tc>
                  <a:txBody>
                    <a:bodyPr/>
                    <a:lstStyle/>
                    <a:p>
                      <a:pPr marL="285750" indent="-285750">
                        <a:buFontTx/>
                        <a:buChar char="-"/>
                      </a:pPr>
                      <a:r>
                        <a:rPr lang="en-US" dirty="0"/>
                        <a:t>Guarantees confidentiality through mathematical complexity.</a:t>
                      </a:r>
                    </a:p>
                    <a:p>
                      <a:pPr marL="285750" indent="-285750">
                        <a:buFontTx/>
                        <a:buChar char="-"/>
                      </a:pPr>
                      <a:r>
                        <a:rPr lang="en-US" dirty="0"/>
                        <a:t>High Capacity</a:t>
                      </a:r>
                    </a:p>
                    <a:p>
                      <a:pPr marL="285750" indent="-285750">
                        <a:buFontTx/>
                        <a:buChar char="-"/>
                      </a:pPr>
                      <a:r>
                        <a:rPr lang="en-US" dirty="0"/>
                        <a:t>Does not degrade content quality that much.</a:t>
                      </a:r>
                    </a:p>
                  </a:txBody>
                  <a:tcPr/>
                </a:tc>
                <a:tc>
                  <a:txBody>
                    <a:bodyPr/>
                    <a:lstStyle/>
                    <a:p>
                      <a:pPr marL="285750" indent="-285750">
                        <a:buFontTx/>
                        <a:buChar char="-"/>
                      </a:pPr>
                      <a:r>
                        <a:rPr lang="en-US" dirty="0"/>
                        <a:t>Once decrypted, data is exposed and can be copied freely</a:t>
                      </a:r>
                    </a:p>
                    <a:p>
                      <a:pPr marL="285750" indent="-285750">
                        <a:buFontTx/>
                        <a:buChar char="-"/>
                      </a:pPr>
                      <a:r>
                        <a:rPr lang="en-US" dirty="0"/>
                        <a:t>It draws </a:t>
                      </a:r>
                      <a:r>
                        <a:rPr lang="en-US"/>
                        <a:t>some attention.</a:t>
                      </a:r>
                      <a:endParaRPr lang="en-US" dirty="0"/>
                    </a:p>
                    <a:p>
                      <a:pPr marL="285750" indent="-285750">
                        <a:buFontTx/>
                        <a:buChar char="-"/>
                      </a:pPr>
                      <a:r>
                        <a:rPr lang="en-US" dirty="0"/>
                        <a:t>Needs key management.</a:t>
                      </a:r>
                    </a:p>
                  </a:txBody>
                  <a:tcPr/>
                </a:tc>
                <a:extLst>
                  <a:ext uri="{0D108BD9-81ED-4DB2-BD59-A6C34878D82A}">
                    <a16:rowId xmlns:a16="http://schemas.microsoft.com/office/drawing/2014/main" val="2476156455"/>
                  </a:ext>
                </a:extLst>
              </a:tr>
              <a:tr h="1087599">
                <a:tc>
                  <a:txBody>
                    <a:bodyPr/>
                    <a:lstStyle/>
                    <a:p>
                      <a:pPr algn="ctr"/>
                      <a:endParaRPr lang="en-US" b="1" dirty="0"/>
                    </a:p>
                    <a:p>
                      <a:pPr algn="ctr"/>
                      <a:r>
                        <a:rPr lang="en-US" b="1" dirty="0"/>
                        <a:t>Information Hiding</a:t>
                      </a:r>
                      <a:endParaRPr lang="en-US" dirty="0"/>
                    </a:p>
                  </a:txBody>
                  <a:tcPr/>
                </a:tc>
                <a:tc>
                  <a:txBody>
                    <a:bodyPr/>
                    <a:lstStyle/>
                    <a:p>
                      <a:pPr marL="285750" indent="-285750">
                        <a:buFontTx/>
                        <a:buChar char="-"/>
                      </a:pPr>
                      <a:r>
                        <a:rPr lang="en-US" dirty="0"/>
                        <a:t>Tamper-evident, survives format conversions.</a:t>
                      </a:r>
                    </a:p>
                    <a:p>
                      <a:pPr marL="285750" indent="-285750">
                        <a:buFontTx/>
                        <a:buChar char="-"/>
                      </a:pPr>
                      <a:r>
                        <a:rPr lang="en-US" dirty="0"/>
                        <a:t>Conceals message existence (does not alert observers)</a:t>
                      </a:r>
                    </a:p>
                    <a:p>
                      <a:pPr marL="285750" indent="-285750">
                        <a:buFontTx/>
                        <a:buChar char="-"/>
                      </a:pPr>
                      <a:r>
                        <a:rPr lang="en-US" dirty="0"/>
                        <a:t>Does not need Key Management.</a:t>
                      </a:r>
                    </a:p>
                  </a:txBody>
                  <a:tcPr/>
                </a:tc>
                <a:tc>
                  <a:txBody>
                    <a:bodyPr/>
                    <a:lstStyle/>
                    <a:p>
                      <a:pPr marL="285750" indent="-285750">
                        <a:buFontTx/>
                        <a:buChar char="-"/>
                      </a:pPr>
                      <a:r>
                        <a:rPr lang="en-US" dirty="0"/>
                        <a:t>May degrade content quality if poorly implemented</a:t>
                      </a:r>
                    </a:p>
                    <a:p>
                      <a:pPr marL="285750" indent="-285750">
                        <a:buFontTx/>
                        <a:buChar char="-"/>
                      </a:pPr>
                      <a:r>
                        <a:rPr lang="en-US" dirty="0"/>
                        <a:t>Low capacity; vulnerable to statistical analysis.</a:t>
                      </a:r>
                    </a:p>
                    <a:p>
                      <a:pPr marL="285750" indent="-285750">
                        <a:buFontTx/>
                        <a:buChar char="-"/>
                      </a:pPr>
                      <a:r>
                        <a:rPr lang="en-US" dirty="0"/>
                        <a:t>Hidden data can be extracted if discovered.</a:t>
                      </a:r>
                    </a:p>
                  </a:txBody>
                  <a:tcPr/>
                </a:tc>
                <a:extLst>
                  <a:ext uri="{0D108BD9-81ED-4DB2-BD59-A6C34878D82A}">
                    <a16:rowId xmlns:a16="http://schemas.microsoft.com/office/drawing/2014/main" val="2962930755"/>
                  </a:ext>
                </a:extLst>
              </a:tr>
            </a:tbl>
          </a:graphicData>
        </a:graphic>
      </p:graphicFrame>
    </p:spTree>
    <p:extLst>
      <p:ext uri="{BB962C8B-B14F-4D97-AF65-F5344CB8AC3E}">
        <p14:creationId xmlns:p14="http://schemas.microsoft.com/office/powerpoint/2010/main" val="3497806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F755-321E-1C61-695D-13BF48515B5E}"/>
              </a:ext>
            </a:extLst>
          </p:cNvPr>
          <p:cNvSpPr>
            <a:spLocks noGrp="1"/>
          </p:cNvSpPr>
          <p:nvPr>
            <p:ph type="title"/>
          </p:nvPr>
        </p:nvSpPr>
        <p:spPr>
          <a:xfrm>
            <a:off x="3662516" y="2295597"/>
            <a:ext cx="7772400" cy="1463040"/>
          </a:xfrm>
        </p:spPr>
        <p:txBody>
          <a:bodyPr/>
          <a:lstStyle/>
          <a:p>
            <a:r>
              <a:rPr lang="en-US" sz="6000" dirty="0">
                <a:solidFill>
                  <a:srgbClr val="002060"/>
                </a:solidFill>
              </a:rPr>
              <a:t>introduction</a:t>
            </a:r>
            <a:endParaRPr lang="en-US" dirty="0">
              <a:solidFill>
                <a:srgbClr val="002060"/>
              </a:solidFill>
            </a:endParaRPr>
          </a:p>
        </p:txBody>
      </p:sp>
      <p:sp>
        <p:nvSpPr>
          <p:cNvPr id="4" name="Text Placeholder 3">
            <a:extLst>
              <a:ext uri="{FF2B5EF4-FFF2-40B4-BE49-F238E27FC236}">
                <a16:creationId xmlns:a16="http://schemas.microsoft.com/office/drawing/2014/main" id="{F9301903-80F0-6C83-1E1F-A3F86F387C6D}"/>
              </a:ext>
            </a:extLst>
          </p:cNvPr>
          <p:cNvSpPr>
            <a:spLocks noGrp="1"/>
          </p:cNvSpPr>
          <p:nvPr>
            <p:ph type="body" sz="half" idx="2"/>
          </p:nvPr>
        </p:nvSpPr>
        <p:spPr>
          <a:xfrm>
            <a:off x="8188974" y="3027117"/>
            <a:ext cx="3200400" cy="1463040"/>
          </a:xfrm>
        </p:spPr>
        <p:txBody>
          <a:bodyPr>
            <a:normAutofit/>
          </a:bodyPr>
          <a:lstStyle/>
          <a:p>
            <a:r>
              <a:rPr lang="en-US" sz="2800" dirty="0">
                <a:solidFill>
                  <a:srgbClr val="FF0000"/>
                </a:solidFill>
              </a:rPr>
              <a:t>WATERMARKING</a:t>
            </a:r>
          </a:p>
        </p:txBody>
      </p:sp>
      <p:sp>
        <p:nvSpPr>
          <p:cNvPr id="5" name="Footer Placeholder 4">
            <a:extLst>
              <a:ext uri="{FF2B5EF4-FFF2-40B4-BE49-F238E27FC236}">
                <a16:creationId xmlns:a16="http://schemas.microsoft.com/office/drawing/2014/main" id="{654EB833-4236-9234-4772-8C623B1164EA}"/>
              </a:ext>
            </a:extLst>
          </p:cNvPr>
          <p:cNvSpPr>
            <a:spLocks noGrp="1"/>
          </p:cNvSpPr>
          <p:nvPr>
            <p:ph type="ftr" sz="quarter" idx="11"/>
          </p:nvPr>
        </p:nvSpPr>
        <p:spPr/>
        <p:txBody>
          <a:bodyPr/>
          <a:lstStyle/>
          <a:p>
            <a:r>
              <a:rPr lang="en-US" sz="1400" dirty="0"/>
              <a:t>Information Hiding, Shiraz university of technology</a:t>
            </a:r>
          </a:p>
        </p:txBody>
      </p:sp>
      <p:sp>
        <p:nvSpPr>
          <p:cNvPr id="6" name="Slide Number Placeholder 5">
            <a:extLst>
              <a:ext uri="{FF2B5EF4-FFF2-40B4-BE49-F238E27FC236}">
                <a16:creationId xmlns:a16="http://schemas.microsoft.com/office/drawing/2014/main" id="{E5FD15C8-5656-954F-91FF-C90D00E46215}"/>
              </a:ext>
            </a:extLst>
          </p:cNvPr>
          <p:cNvSpPr>
            <a:spLocks noGrp="1"/>
          </p:cNvSpPr>
          <p:nvPr>
            <p:ph type="sldNum" sz="quarter" idx="12"/>
          </p:nvPr>
        </p:nvSpPr>
        <p:spPr/>
        <p:txBody>
          <a:bodyPr/>
          <a:lstStyle/>
          <a:p>
            <a:fld id="{382B47E1-F59F-47B3-8D16-B2A0740F319A}" type="slidenum">
              <a:rPr lang="en-US" sz="1400" smtClean="0"/>
              <a:t>5</a:t>
            </a:fld>
            <a:endParaRPr lang="en-US" sz="1400" dirty="0"/>
          </a:p>
        </p:txBody>
      </p:sp>
      <p:pic>
        <p:nvPicPr>
          <p:cNvPr id="12" name="Picture 11">
            <a:extLst>
              <a:ext uri="{FF2B5EF4-FFF2-40B4-BE49-F238E27FC236}">
                <a16:creationId xmlns:a16="http://schemas.microsoft.com/office/drawing/2014/main" id="{7BE12500-43B9-CE29-D520-5865B80733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6978" y="1290701"/>
            <a:ext cx="7170168" cy="4097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3" name="Straight Connector 12"/>
          <p:cNvCxnSpPr>
            <a:cxnSpLocks/>
          </p:cNvCxnSpPr>
          <p:nvPr/>
        </p:nvCxnSpPr>
        <p:spPr>
          <a:xfrm>
            <a:off x="7693704" y="3339320"/>
            <a:ext cx="36501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27368BD-9FE0-1DBD-FF97-9CB16538F7A3}"/>
              </a:ext>
            </a:extLst>
          </p:cNvPr>
          <p:cNvSpPr txBox="1"/>
          <p:nvPr/>
        </p:nvSpPr>
        <p:spPr>
          <a:xfrm>
            <a:off x="286978" y="5467656"/>
            <a:ext cx="1742303" cy="307777"/>
          </a:xfrm>
          <a:prstGeom prst="rect">
            <a:avLst/>
          </a:prstGeom>
          <a:noFill/>
        </p:spPr>
        <p:txBody>
          <a:bodyPr wrap="square" rtlCol="0">
            <a:spAutoFit/>
          </a:bodyPr>
          <a:lstStyle/>
          <a:p>
            <a:r>
              <a:rPr lang="en-US" sz="1400" dirty="0"/>
              <a:t>Generated by DALL-E</a:t>
            </a:r>
          </a:p>
        </p:txBody>
      </p:sp>
    </p:spTree>
    <p:extLst>
      <p:ext uri="{BB962C8B-B14F-4D97-AF65-F5344CB8AC3E}">
        <p14:creationId xmlns:p14="http://schemas.microsoft.com/office/powerpoint/2010/main" val="3057110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163D-D448-AB6F-EDF9-411BF26EDD5E}"/>
              </a:ext>
            </a:extLst>
          </p:cNvPr>
          <p:cNvSpPr>
            <a:spLocks noGrp="1"/>
          </p:cNvSpPr>
          <p:nvPr>
            <p:ph type="title"/>
          </p:nvPr>
        </p:nvSpPr>
        <p:spPr/>
        <p:txBody>
          <a:bodyPr/>
          <a:lstStyle/>
          <a:p>
            <a:r>
              <a:rPr lang="en-US" dirty="0">
                <a:solidFill>
                  <a:srgbClr val="002060"/>
                </a:solidFill>
              </a:rPr>
              <a:t>Historical Foundations</a:t>
            </a:r>
            <a:br>
              <a:rPr lang="en-US" dirty="0">
                <a:solidFill>
                  <a:srgbClr val="002060"/>
                </a:solidFill>
              </a:rPr>
            </a:br>
            <a:r>
              <a:rPr lang="en-US" sz="2800" dirty="0"/>
              <a:t>Ancient Beginnings - Watermarking</a:t>
            </a:r>
            <a:endParaRPr lang="en-US" dirty="0">
              <a:solidFill>
                <a:srgbClr val="002060"/>
              </a:solidFill>
            </a:endParaRPr>
          </a:p>
        </p:txBody>
      </p:sp>
      <p:sp>
        <p:nvSpPr>
          <p:cNvPr id="3" name="Content Placeholder 2">
            <a:extLst>
              <a:ext uri="{FF2B5EF4-FFF2-40B4-BE49-F238E27FC236}">
                <a16:creationId xmlns:a16="http://schemas.microsoft.com/office/drawing/2014/main" id="{BC5D30C9-4002-0C91-83AD-00BD91852B74}"/>
              </a:ext>
            </a:extLst>
          </p:cNvPr>
          <p:cNvSpPr>
            <a:spLocks noGrp="1"/>
          </p:cNvSpPr>
          <p:nvPr>
            <p:ph idx="1"/>
          </p:nvPr>
        </p:nvSpPr>
        <p:spPr/>
        <p:txBody>
          <a:bodyPr/>
          <a:lstStyle/>
          <a:p>
            <a:r>
              <a:rPr lang="en-US" b="1" dirty="0"/>
              <a:t>The story of watermarking begins in 13th century Italy:</a:t>
            </a:r>
          </a:p>
          <a:p>
            <a:endParaRPr lang="en-US" b="1" dirty="0"/>
          </a:p>
          <a:p>
            <a:pPr lvl="1">
              <a:buFont typeface="Arial" panose="020B0604020202020204" pitchFamily="34" charset="0"/>
              <a:buChar char="•"/>
            </a:pPr>
            <a:r>
              <a:rPr lang="en-US" sz="2000" dirty="0"/>
              <a:t> Paper manufacturers in Fabriano developed the first watermarks</a:t>
            </a:r>
          </a:p>
          <a:p>
            <a:pPr lvl="1">
              <a:buFont typeface="Arial" panose="020B0604020202020204" pitchFamily="34" charset="0"/>
              <a:buChar char="•"/>
            </a:pPr>
            <a:r>
              <a:rPr lang="en-US" sz="2000" dirty="0"/>
              <a:t> Created by pressing wire patterns into paper during manufacturing</a:t>
            </a:r>
          </a:p>
          <a:p>
            <a:pPr lvl="1">
              <a:buFont typeface="Arial" panose="020B0604020202020204" pitchFamily="34" charset="0"/>
              <a:buChar char="•"/>
            </a:pPr>
            <a:r>
              <a:rPr lang="en-US" sz="2000" dirty="0"/>
              <a:t> Used to identify paper makers and verify document authenticity</a:t>
            </a:r>
          </a:p>
          <a:p>
            <a:pPr lvl="1">
              <a:buFont typeface="Arial" panose="020B0604020202020204" pitchFamily="34" charset="0"/>
              <a:buChar char="•"/>
            </a:pPr>
            <a:r>
              <a:rPr lang="en-US" sz="2000" dirty="0"/>
              <a:t> Became standard practice across Europe by 1300s</a:t>
            </a:r>
          </a:p>
          <a:p>
            <a:pPr lvl="1">
              <a:buFont typeface="Arial" panose="020B0604020202020204" pitchFamily="34" charset="0"/>
              <a:buChar char="•"/>
            </a:pPr>
            <a:r>
              <a:rPr lang="en-US" sz="2000" dirty="0"/>
              <a:t> Still used in modern currency and official documents</a:t>
            </a:r>
          </a:p>
          <a:p>
            <a:endParaRPr lang="en-US" dirty="0"/>
          </a:p>
        </p:txBody>
      </p:sp>
      <p:sp>
        <p:nvSpPr>
          <p:cNvPr id="4" name="Footer Placeholder 3">
            <a:extLst>
              <a:ext uri="{FF2B5EF4-FFF2-40B4-BE49-F238E27FC236}">
                <a16:creationId xmlns:a16="http://schemas.microsoft.com/office/drawing/2014/main" id="{E639CFD8-B206-5EB9-3FDB-E1A13264AD39}"/>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10828D3A-1552-E57E-F038-AF457562586F}"/>
              </a:ext>
            </a:extLst>
          </p:cNvPr>
          <p:cNvSpPr>
            <a:spLocks noGrp="1"/>
          </p:cNvSpPr>
          <p:nvPr>
            <p:ph type="sldNum" sz="quarter" idx="12"/>
          </p:nvPr>
        </p:nvSpPr>
        <p:spPr/>
        <p:txBody>
          <a:bodyPr/>
          <a:lstStyle/>
          <a:p>
            <a:fld id="{382B47E1-F59F-47B3-8D16-B2A0740F319A}" type="slidenum">
              <a:rPr lang="en-US" smtClean="0"/>
              <a:pPr/>
              <a:t>6</a:t>
            </a:fld>
            <a:endParaRPr lang="en-US" dirty="0"/>
          </a:p>
        </p:txBody>
      </p:sp>
      <p:pic>
        <p:nvPicPr>
          <p:cNvPr id="11" name="Picture 10">
            <a:extLst>
              <a:ext uri="{FF2B5EF4-FFF2-40B4-BE49-F238E27FC236}">
                <a16:creationId xmlns:a16="http://schemas.microsoft.com/office/drawing/2014/main" id="{AB241684-0224-81CB-7805-E6139A47A82E}"/>
              </a:ext>
            </a:extLst>
          </p:cNvPr>
          <p:cNvPicPr>
            <a:picLocks noChangeAspect="1"/>
          </p:cNvPicPr>
          <p:nvPr/>
        </p:nvPicPr>
        <p:blipFill>
          <a:blip r:embed="rId3"/>
          <a:stretch>
            <a:fillRect/>
          </a:stretch>
        </p:blipFill>
        <p:spPr>
          <a:xfrm>
            <a:off x="8403992" y="2236567"/>
            <a:ext cx="2648320" cy="3372321"/>
          </a:xfrm>
          <a:prstGeom prst="rect">
            <a:avLst/>
          </a:prstGeom>
        </p:spPr>
      </p:pic>
    </p:spTree>
    <p:extLst>
      <p:ext uri="{BB962C8B-B14F-4D97-AF65-F5344CB8AC3E}">
        <p14:creationId xmlns:p14="http://schemas.microsoft.com/office/powerpoint/2010/main" val="3828167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5DFDD-6EBF-87CE-76F9-3A4EEABC9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1115EC-1729-2065-0BB9-1EFF0C29F13C}"/>
              </a:ext>
            </a:extLst>
          </p:cNvPr>
          <p:cNvSpPr>
            <a:spLocks noGrp="1"/>
          </p:cNvSpPr>
          <p:nvPr>
            <p:ph type="title"/>
          </p:nvPr>
        </p:nvSpPr>
        <p:spPr/>
        <p:txBody>
          <a:bodyPr/>
          <a:lstStyle/>
          <a:p>
            <a:r>
              <a:rPr lang="en-US" dirty="0">
                <a:solidFill>
                  <a:srgbClr val="002060"/>
                </a:solidFill>
              </a:rPr>
              <a:t>Historical Foundations</a:t>
            </a:r>
            <a:br>
              <a:rPr lang="en-US" dirty="0">
                <a:solidFill>
                  <a:srgbClr val="002060"/>
                </a:solidFill>
              </a:rPr>
            </a:br>
            <a:r>
              <a:rPr lang="en-US" sz="2800" dirty="0"/>
              <a:t>Ancient Beginnings - Watermarking</a:t>
            </a:r>
            <a:endParaRPr lang="en-US" dirty="0"/>
          </a:p>
        </p:txBody>
      </p:sp>
      <p:sp>
        <p:nvSpPr>
          <p:cNvPr id="3" name="Content Placeholder 2">
            <a:extLst>
              <a:ext uri="{FF2B5EF4-FFF2-40B4-BE49-F238E27FC236}">
                <a16:creationId xmlns:a16="http://schemas.microsoft.com/office/drawing/2014/main" id="{9CBC49D2-E70A-A0BC-C47D-E115BE27200A}"/>
              </a:ext>
            </a:extLst>
          </p:cNvPr>
          <p:cNvSpPr>
            <a:spLocks noGrp="1"/>
          </p:cNvSpPr>
          <p:nvPr>
            <p:ph sz="half" idx="1"/>
          </p:nvPr>
        </p:nvSpPr>
        <p:spPr/>
        <p:txBody>
          <a:bodyPr/>
          <a:lstStyle/>
          <a:p>
            <a:endParaRPr lang="en-US" dirty="0"/>
          </a:p>
          <a:p>
            <a:endParaRPr lang="en-US" dirty="0"/>
          </a:p>
        </p:txBody>
      </p:sp>
      <p:sp>
        <p:nvSpPr>
          <p:cNvPr id="5" name="Footer Placeholder 4">
            <a:extLst>
              <a:ext uri="{FF2B5EF4-FFF2-40B4-BE49-F238E27FC236}">
                <a16:creationId xmlns:a16="http://schemas.microsoft.com/office/drawing/2014/main" id="{AFD8593E-EE37-BAA0-0E56-3DBFD8DD6151}"/>
              </a:ext>
            </a:extLst>
          </p:cNvPr>
          <p:cNvSpPr>
            <a:spLocks noGrp="1"/>
          </p:cNvSpPr>
          <p:nvPr>
            <p:ph type="ftr" sz="quarter" idx="11"/>
          </p:nvPr>
        </p:nvSpPr>
        <p:spPr/>
        <p:txBody>
          <a:bodyPr/>
          <a:lstStyle/>
          <a:p>
            <a:r>
              <a:rPr lang="en-US" sz="1400" dirty="0"/>
              <a:t>Information Hiding, Shiraz university of technology</a:t>
            </a:r>
          </a:p>
        </p:txBody>
      </p:sp>
      <p:sp>
        <p:nvSpPr>
          <p:cNvPr id="6" name="Slide Number Placeholder 5">
            <a:extLst>
              <a:ext uri="{FF2B5EF4-FFF2-40B4-BE49-F238E27FC236}">
                <a16:creationId xmlns:a16="http://schemas.microsoft.com/office/drawing/2014/main" id="{5B6BAC7F-7D7D-6F83-1465-CBB0F525D6B1}"/>
              </a:ext>
            </a:extLst>
          </p:cNvPr>
          <p:cNvSpPr>
            <a:spLocks noGrp="1"/>
          </p:cNvSpPr>
          <p:nvPr>
            <p:ph type="sldNum" sz="quarter" idx="12"/>
          </p:nvPr>
        </p:nvSpPr>
        <p:spPr/>
        <p:txBody>
          <a:bodyPr/>
          <a:lstStyle/>
          <a:p>
            <a:fld id="{382B47E1-F59F-47B3-8D16-B2A0740F319A}" type="slidenum">
              <a:rPr lang="en-US" sz="1400" smtClean="0"/>
              <a:t>7</a:t>
            </a:fld>
            <a:endParaRPr lang="en-US" sz="1400" dirty="0"/>
          </a:p>
        </p:txBody>
      </p:sp>
      <p:pic>
        <p:nvPicPr>
          <p:cNvPr id="13" name="Picture 12">
            <a:extLst>
              <a:ext uri="{FF2B5EF4-FFF2-40B4-BE49-F238E27FC236}">
                <a16:creationId xmlns:a16="http://schemas.microsoft.com/office/drawing/2014/main" id="{3DA1A68A-8B41-D504-7E76-00DB4FC285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8533" y="2351784"/>
            <a:ext cx="4428800" cy="3505002"/>
          </a:xfrm>
          <a:prstGeom prst="rect">
            <a:avLst/>
          </a:prstGeom>
          <a:ln>
            <a:noFill/>
          </a:ln>
          <a:effectLst>
            <a:softEdge rad="112500"/>
          </a:effectLst>
        </p:spPr>
      </p:pic>
      <p:pic>
        <p:nvPicPr>
          <p:cNvPr id="17" name="Picture 16">
            <a:extLst>
              <a:ext uri="{FF2B5EF4-FFF2-40B4-BE49-F238E27FC236}">
                <a16:creationId xmlns:a16="http://schemas.microsoft.com/office/drawing/2014/main" id="{6492A33E-7372-013C-6750-3AB0774F6E5B}"/>
              </a:ext>
            </a:extLst>
          </p:cNvPr>
          <p:cNvPicPr>
            <a:picLocks noChangeAspect="1"/>
          </p:cNvPicPr>
          <p:nvPr/>
        </p:nvPicPr>
        <p:blipFill>
          <a:blip r:embed="rId4"/>
          <a:stretch>
            <a:fillRect/>
          </a:stretch>
        </p:blipFill>
        <p:spPr>
          <a:xfrm>
            <a:off x="1154287" y="2652708"/>
            <a:ext cx="5071252" cy="2903153"/>
          </a:xfrm>
          <a:prstGeom prst="rect">
            <a:avLst/>
          </a:prstGeom>
          <a:ln>
            <a:noFill/>
          </a:ln>
          <a:effectLst>
            <a:softEdge rad="112500"/>
          </a:effectLst>
        </p:spPr>
      </p:pic>
    </p:spTree>
    <p:extLst>
      <p:ext uri="{BB962C8B-B14F-4D97-AF65-F5344CB8AC3E}">
        <p14:creationId xmlns:p14="http://schemas.microsoft.com/office/powerpoint/2010/main" val="1161178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B410-99E5-038C-C29F-F18FE835145E}"/>
              </a:ext>
            </a:extLst>
          </p:cNvPr>
          <p:cNvSpPr>
            <a:spLocks noGrp="1"/>
          </p:cNvSpPr>
          <p:nvPr>
            <p:ph type="title"/>
          </p:nvPr>
        </p:nvSpPr>
        <p:spPr/>
        <p:txBody>
          <a:bodyPr/>
          <a:lstStyle/>
          <a:p>
            <a:r>
              <a:rPr lang="en-US" dirty="0">
                <a:solidFill>
                  <a:srgbClr val="002060"/>
                </a:solidFill>
              </a:rPr>
              <a:t>Historical Foundations</a:t>
            </a:r>
            <a:br>
              <a:rPr lang="en-US" dirty="0">
                <a:solidFill>
                  <a:srgbClr val="002060"/>
                </a:solidFill>
              </a:rPr>
            </a:br>
            <a:r>
              <a:rPr lang="en-US" sz="2800" dirty="0"/>
              <a:t>Ancient Beginnings - Watermarking</a:t>
            </a:r>
            <a:endParaRPr lang="en-US" dirty="0"/>
          </a:p>
        </p:txBody>
      </p:sp>
      <p:sp>
        <p:nvSpPr>
          <p:cNvPr id="3" name="Content Placeholder 2">
            <a:extLst>
              <a:ext uri="{FF2B5EF4-FFF2-40B4-BE49-F238E27FC236}">
                <a16:creationId xmlns:a16="http://schemas.microsoft.com/office/drawing/2014/main" id="{3CDE312C-06D3-24F0-4D58-CC230349BE66}"/>
              </a:ext>
            </a:extLst>
          </p:cNvPr>
          <p:cNvSpPr>
            <a:spLocks noGrp="1"/>
          </p:cNvSpPr>
          <p:nvPr>
            <p:ph sz="half" idx="1"/>
          </p:nvPr>
        </p:nvSpPr>
        <p:spPr/>
        <p:txBody>
          <a:bodyPr/>
          <a:lstStyle/>
          <a:p>
            <a:endParaRPr lang="en-US" dirty="0"/>
          </a:p>
          <a:p>
            <a:endParaRPr lang="en-US" dirty="0"/>
          </a:p>
        </p:txBody>
      </p:sp>
      <p:pic>
        <p:nvPicPr>
          <p:cNvPr id="9" name="Content Placeholder 8">
            <a:extLst>
              <a:ext uri="{FF2B5EF4-FFF2-40B4-BE49-F238E27FC236}">
                <a16:creationId xmlns:a16="http://schemas.microsoft.com/office/drawing/2014/main" id="{0B2FB4CF-C074-FB26-9F01-530458BDBBA3}"/>
              </a:ext>
            </a:extLst>
          </p:cNvPr>
          <p:cNvPicPr>
            <a:picLocks noGrp="1" noChangeAspect="1"/>
          </p:cNvPicPr>
          <p:nvPr>
            <p:ph sz="half" idx="2"/>
          </p:nvPr>
        </p:nvPicPr>
        <p:blipFill>
          <a:blip r:embed="rId3"/>
          <a:stretch>
            <a:fillRect/>
          </a:stretch>
        </p:blipFill>
        <p:spPr>
          <a:xfrm>
            <a:off x="6173274" y="2222029"/>
            <a:ext cx="4754562" cy="2413941"/>
          </a:xfrm>
        </p:spPr>
      </p:pic>
      <p:sp>
        <p:nvSpPr>
          <p:cNvPr id="5" name="Footer Placeholder 4">
            <a:extLst>
              <a:ext uri="{FF2B5EF4-FFF2-40B4-BE49-F238E27FC236}">
                <a16:creationId xmlns:a16="http://schemas.microsoft.com/office/drawing/2014/main" id="{5DD66898-144B-C5E9-B091-70B71C827959}"/>
              </a:ext>
            </a:extLst>
          </p:cNvPr>
          <p:cNvSpPr>
            <a:spLocks noGrp="1"/>
          </p:cNvSpPr>
          <p:nvPr>
            <p:ph type="ftr" sz="quarter" idx="11"/>
          </p:nvPr>
        </p:nvSpPr>
        <p:spPr/>
        <p:txBody>
          <a:bodyPr/>
          <a:lstStyle/>
          <a:p>
            <a:r>
              <a:rPr lang="en-US" sz="1400" dirty="0"/>
              <a:t>Information Hiding, Shiraz university of technology</a:t>
            </a:r>
          </a:p>
        </p:txBody>
      </p:sp>
      <p:sp>
        <p:nvSpPr>
          <p:cNvPr id="6" name="Slide Number Placeholder 5">
            <a:extLst>
              <a:ext uri="{FF2B5EF4-FFF2-40B4-BE49-F238E27FC236}">
                <a16:creationId xmlns:a16="http://schemas.microsoft.com/office/drawing/2014/main" id="{80993CE6-ACF6-2D19-3691-5EF8DC117274}"/>
              </a:ext>
            </a:extLst>
          </p:cNvPr>
          <p:cNvSpPr>
            <a:spLocks noGrp="1"/>
          </p:cNvSpPr>
          <p:nvPr>
            <p:ph type="sldNum" sz="quarter" idx="12"/>
          </p:nvPr>
        </p:nvSpPr>
        <p:spPr/>
        <p:txBody>
          <a:bodyPr/>
          <a:lstStyle/>
          <a:p>
            <a:fld id="{382B47E1-F59F-47B3-8D16-B2A0740F319A}" type="slidenum">
              <a:rPr lang="en-US" sz="1400" smtClean="0"/>
              <a:t>8</a:t>
            </a:fld>
            <a:endParaRPr lang="en-US" dirty="0"/>
          </a:p>
        </p:txBody>
      </p:sp>
      <p:pic>
        <p:nvPicPr>
          <p:cNvPr id="11" name="Picture 10">
            <a:extLst>
              <a:ext uri="{FF2B5EF4-FFF2-40B4-BE49-F238E27FC236}">
                <a16:creationId xmlns:a16="http://schemas.microsoft.com/office/drawing/2014/main" id="{39E643F3-46D8-AEC8-7EFF-1D4F1C910416}"/>
              </a:ext>
            </a:extLst>
          </p:cNvPr>
          <p:cNvPicPr>
            <a:picLocks noChangeAspect="1"/>
          </p:cNvPicPr>
          <p:nvPr/>
        </p:nvPicPr>
        <p:blipFill>
          <a:blip r:embed="rId4"/>
          <a:stretch>
            <a:fillRect/>
          </a:stretch>
        </p:blipFill>
        <p:spPr>
          <a:xfrm>
            <a:off x="6468337" y="4544472"/>
            <a:ext cx="4164437" cy="1629901"/>
          </a:xfrm>
          <a:prstGeom prst="rect">
            <a:avLst/>
          </a:prstGeom>
          <a:ln>
            <a:noFill/>
          </a:ln>
          <a:effectLst>
            <a:softEdge rad="112500"/>
          </a:effectLst>
        </p:spPr>
      </p:pic>
      <p:pic>
        <p:nvPicPr>
          <p:cNvPr id="14" name="Picture 13">
            <a:extLst>
              <a:ext uri="{FF2B5EF4-FFF2-40B4-BE49-F238E27FC236}">
                <a16:creationId xmlns:a16="http://schemas.microsoft.com/office/drawing/2014/main" id="{F547E063-9504-AAB0-3DB7-F3D249739493}"/>
              </a:ext>
            </a:extLst>
          </p:cNvPr>
          <p:cNvPicPr>
            <a:picLocks noChangeAspect="1"/>
          </p:cNvPicPr>
          <p:nvPr/>
        </p:nvPicPr>
        <p:blipFill>
          <a:blip r:embed="rId5"/>
          <a:stretch>
            <a:fillRect/>
          </a:stretch>
        </p:blipFill>
        <p:spPr>
          <a:xfrm>
            <a:off x="1190506" y="2299763"/>
            <a:ext cx="4687706" cy="2258472"/>
          </a:xfrm>
          <a:prstGeom prst="rect">
            <a:avLst/>
          </a:prstGeom>
        </p:spPr>
      </p:pic>
      <p:pic>
        <p:nvPicPr>
          <p:cNvPr id="16" name="Picture 15">
            <a:extLst>
              <a:ext uri="{FF2B5EF4-FFF2-40B4-BE49-F238E27FC236}">
                <a16:creationId xmlns:a16="http://schemas.microsoft.com/office/drawing/2014/main" id="{6A8B048A-A182-DB30-FD6C-856E1406F336}"/>
              </a:ext>
            </a:extLst>
          </p:cNvPr>
          <p:cNvPicPr>
            <a:picLocks noChangeAspect="1"/>
          </p:cNvPicPr>
          <p:nvPr/>
        </p:nvPicPr>
        <p:blipFill>
          <a:blip r:embed="rId6"/>
          <a:stretch>
            <a:fillRect/>
          </a:stretch>
        </p:blipFill>
        <p:spPr>
          <a:xfrm>
            <a:off x="1921765" y="4486772"/>
            <a:ext cx="3225187" cy="1745300"/>
          </a:xfrm>
          <a:prstGeom prst="rect">
            <a:avLst/>
          </a:prstGeom>
          <a:ln>
            <a:noFill/>
          </a:ln>
          <a:effectLst>
            <a:softEdge rad="112500"/>
          </a:effectLst>
        </p:spPr>
      </p:pic>
    </p:spTree>
    <p:extLst>
      <p:ext uri="{BB962C8B-B14F-4D97-AF65-F5344CB8AC3E}">
        <p14:creationId xmlns:p14="http://schemas.microsoft.com/office/powerpoint/2010/main" val="395286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D683-102F-DD70-23B6-FDFB24B5B6BA}"/>
              </a:ext>
            </a:extLst>
          </p:cNvPr>
          <p:cNvSpPr>
            <a:spLocks noGrp="1"/>
          </p:cNvSpPr>
          <p:nvPr>
            <p:ph type="title"/>
          </p:nvPr>
        </p:nvSpPr>
        <p:spPr/>
        <p:txBody>
          <a:bodyPr/>
          <a:lstStyle/>
          <a:p>
            <a:r>
              <a:rPr lang="en-US" dirty="0">
                <a:solidFill>
                  <a:srgbClr val="002060"/>
                </a:solidFill>
              </a:rPr>
              <a:t>What is Digital Watermarking?</a:t>
            </a:r>
            <a:br>
              <a:rPr lang="en-US" dirty="0"/>
            </a:br>
            <a:r>
              <a:rPr lang="en-US" sz="2800" dirty="0"/>
              <a:t>Digital Watermarking: The Invisible Guardian</a:t>
            </a:r>
            <a:endParaRPr lang="en-US" dirty="0"/>
          </a:p>
        </p:txBody>
      </p:sp>
      <p:sp>
        <p:nvSpPr>
          <p:cNvPr id="3" name="Content Placeholder 2">
            <a:extLst>
              <a:ext uri="{FF2B5EF4-FFF2-40B4-BE49-F238E27FC236}">
                <a16:creationId xmlns:a16="http://schemas.microsoft.com/office/drawing/2014/main" id="{4C83DAE6-9436-7852-DE4A-0CC0F8E62C4F}"/>
              </a:ext>
            </a:extLst>
          </p:cNvPr>
          <p:cNvSpPr>
            <a:spLocks noGrp="1"/>
          </p:cNvSpPr>
          <p:nvPr>
            <p:ph idx="1"/>
          </p:nvPr>
        </p:nvSpPr>
        <p:spPr>
          <a:xfrm>
            <a:off x="1024127" y="2084696"/>
            <a:ext cx="10266724" cy="4023360"/>
          </a:xfrm>
        </p:spPr>
        <p:txBody>
          <a:bodyPr/>
          <a:lstStyle/>
          <a:p>
            <a:pPr marL="0" indent="0">
              <a:buNone/>
            </a:pPr>
            <a:r>
              <a:rPr lang="en-US" dirty="0"/>
              <a:t>Digital watermarking is like giving your digital content a unique, invisible fingerprint. Imagine signing your name in invisible ink on a painting – it's there, but viewers can't see it without special tools.</a:t>
            </a:r>
          </a:p>
          <a:p>
            <a:pPr marL="0" indent="0">
              <a:buNone/>
            </a:pPr>
            <a:r>
              <a:rPr lang="en-US" dirty="0"/>
              <a:t>Similarly, digital watermarking embeds information within digital content in ways that are typically invisible to human perception but can be detected by computer systems.</a:t>
            </a:r>
          </a:p>
          <a:p>
            <a:pPr marL="0" indent="0">
              <a:buNone/>
            </a:pPr>
            <a:r>
              <a:rPr lang="en-US" dirty="0"/>
              <a:t>Think of digital watermarks as invisible guardians that travel with our content wherever it goes, providing different types of protection and functionality depending on our needs.</a:t>
            </a:r>
          </a:p>
          <a:p>
            <a:pPr>
              <a:buFont typeface="Wingdings" panose="05000000000000000000" pitchFamily="2" charset="2"/>
              <a:buChar char="v"/>
            </a:pPr>
            <a:endParaRPr lang="en-US" dirty="0"/>
          </a:p>
        </p:txBody>
      </p:sp>
      <p:sp>
        <p:nvSpPr>
          <p:cNvPr id="4" name="Footer Placeholder 3">
            <a:extLst>
              <a:ext uri="{FF2B5EF4-FFF2-40B4-BE49-F238E27FC236}">
                <a16:creationId xmlns:a16="http://schemas.microsoft.com/office/drawing/2014/main" id="{2DA6E947-1880-489C-D4A7-14C531A7CCCB}"/>
              </a:ext>
            </a:extLst>
          </p:cNvPr>
          <p:cNvSpPr>
            <a:spLocks noGrp="1"/>
          </p:cNvSpPr>
          <p:nvPr>
            <p:ph type="ftr" sz="quarter" idx="11"/>
          </p:nvPr>
        </p:nvSpPr>
        <p:spPr/>
        <p:txBody>
          <a:bodyPr/>
          <a:lstStyle/>
          <a:p>
            <a:r>
              <a:rPr lang="en-US" cap="none" dirty="0"/>
              <a:t>Information Hiding, Shiraz University of Technology</a:t>
            </a:r>
            <a:endParaRPr lang="en-US" dirty="0"/>
          </a:p>
        </p:txBody>
      </p:sp>
      <p:sp>
        <p:nvSpPr>
          <p:cNvPr id="5" name="Slide Number Placeholder 4">
            <a:extLst>
              <a:ext uri="{FF2B5EF4-FFF2-40B4-BE49-F238E27FC236}">
                <a16:creationId xmlns:a16="http://schemas.microsoft.com/office/drawing/2014/main" id="{B0A53C95-57AF-CE05-550E-EDA744E0BF9D}"/>
              </a:ext>
            </a:extLst>
          </p:cNvPr>
          <p:cNvSpPr>
            <a:spLocks noGrp="1"/>
          </p:cNvSpPr>
          <p:nvPr>
            <p:ph type="sldNum" sz="quarter" idx="12"/>
          </p:nvPr>
        </p:nvSpPr>
        <p:spPr/>
        <p:txBody>
          <a:bodyPr/>
          <a:lstStyle/>
          <a:p>
            <a:fld id="{382B47E1-F59F-47B3-8D16-B2A0740F319A}" type="slidenum">
              <a:rPr lang="en-US" smtClean="0"/>
              <a:pPr/>
              <a:t>9</a:t>
            </a:fld>
            <a:endParaRPr lang="en-US" dirty="0"/>
          </a:p>
        </p:txBody>
      </p:sp>
      <p:pic>
        <p:nvPicPr>
          <p:cNvPr id="7" name="Picture 6">
            <a:extLst>
              <a:ext uri="{FF2B5EF4-FFF2-40B4-BE49-F238E27FC236}">
                <a16:creationId xmlns:a16="http://schemas.microsoft.com/office/drawing/2014/main" id="{8FA5BB2D-3848-94D2-A090-24281060ACC6}"/>
              </a:ext>
            </a:extLst>
          </p:cNvPr>
          <p:cNvPicPr>
            <a:picLocks noChangeAspect="1"/>
          </p:cNvPicPr>
          <p:nvPr/>
        </p:nvPicPr>
        <p:blipFill>
          <a:blip r:embed="rId2"/>
          <a:stretch>
            <a:fillRect/>
          </a:stretch>
        </p:blipFill>
        <p:spPr>
          <a:xfrm>
            <a:off x="2386001" y="4697029"/>
            <a:ext cx="7243748" cy="1764066"/>
          </a:xfrm>
          <a:prstGeom prst="rect">
            <a:avLst/>
          </a:prstGeom>
          <a:ln>
            <a:noFill/>
          </a:ln>
          <a:effectLst>
            <a:softEdge rad="112500"/>
          </a:effectLst>
        </p:spPr>
      </p:pic>
    </p:spTree>
    <p:extLst>
      <p:ext uri="{BB962C8B-B14F-4D97-AF65-F5344CB8AC3E}">
        <p14:creationId xmlns:p14="http://schemas.microsoft.com/office/powerpoint/2010/main" val="10498812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1053</TotalTime>
  <Words>3641</Words>
  <Application>Microsoft Office PowerPoint</Application>
  <PresentationFormat>Widescreen</PresentationFormat>
  <Paragraphs>424</Paragraphs>
  <Slides>46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Tw Cen MT</vt:lpstr>
      <vt:lpstr>Tw Cen MT Condensed</vt:lpstr>
      <vt:lpstr>Wingdings</vt:lpstr>
      <vt:lpstr>Wingdings 3</vt:lpstr>
      <vt:lpstr>Integral</vt:lpstr>
      <vt:lpstr>INFORMATION HIDING</vt:lpstr>
      <vt:lpstr>Lecture Overview Digital Watermarking, Steganography, and Encryption</vt:lpstr>
      <vt:lpstr>The World of Information Hiding What It Covers</vt:lpstr>
      <vt:lpstr>Historical Foundations The Origins of Information Protection</vt:lpstr>
      <vt:lpstr>introduction</vt:lpstr>
      <vt:lpstr>Historical Foundations Ancient Beginnings - Watermarking</vt:lpstr>
      <vt:lpstr>Historical Foundations Ancient Beginnings - Watermarking</vt:lpstr>
      <vt:lpstr>Historical Foundations Ancient Beginnings - Watermarking</vt:lpstr>
      <vt:lpstr>What is Digital Watermarking? Digital Watermarking: The Invisible Guardian</vt:lpstr>
      <vt:lpstr>What is Digital Watermarking? Digital Watermarking: The Invisible Guardian</vt:lpstr>
      <vt:lpstr>The Digital Revolution and Security Challenges Why Digital Security Matters Today</vt:lpstr>
      <vt:lpstr>The Role of Digital Watermarking Digital Watermarking in Modern Security</vt:lpstr>
      <vt:lpstr>Applications in the Real World Digital Watermarking in Action</vt:lpstr>
      <vt:lpstr>Applications in the Real World Digital Watermarking in Action</vt:lpstr>
      <vt:lpstr>Copyright Protection and Content Ownership Protecting Creative Works</vt:lpstr>
      <vt:lpstr>Content Authentication and Integrity Verification Ensuring Digital Trust</vt:lpstr>
      <vt:lpstr>Broadcast Monitoring and Advertisement Tracking Tracking Content in the Wild</vt:lpstr>
      <vt:lpstr>Broadcast Monitoring and Advertisement Tracking Tracking Content in the Wild</vt:lpstr>
      <vt:lpstr>Digital Forensics and Security Watermarks as Digital Detectives</vt:lpstr>
      <vt:lpstr>Properties of Effective Watermarks What Makes a Good Digital Watermark?</vt:lpstr>
      <vt:lpstr>Properties of Effective Watermarks What Makes a Good Digital Watermark?</vt:lpstr>
      <vt:lpstr>The Science Behind Digital Watermarks How Digital Watermarking Works</vt:lpstr>
      <vt:lpstr>The Art of Watermark Placement Understanding Embedding Domains</vt:lpstr>
      <vt:lpstr>The Art of Watermark Placement Understanding Embedding Domains</vt:lpstr>
      <vt:lpstr>The Art of Watermark Placement Understanding Embedding Domains</vt:lpstr>
      <vt:lpstr>The Art of Watermark Placement Understanding Embedding Domains</vt:lpstr>
      <vt:lpstr>The Art of Watermark Placement Understanding Embedding Domains</vt:lpstr>
      <vt:lpstr>The Art of Watermark Placement Understanding Embedding Domains</vt:lpstr>
      <vt:lpstr>Types of Digital Watermarks The Watermark Family Tree</vt:lpstr>
      <vt:lpstr>Types of Digital Watermarks The Watermark Family Tree</vt:lpstr>
      <vt:lpstr>introduction</vt:lpstr>
      <vt:lpstr>Historical Foundations Ancient Steganography</vt:lpstr>
      <vt:lpstr>Historical Foundations Ancient Steganography</vt:lpstr>
      <vt:lpstr>Historical Foundations Ancient Steganography</vt:lpstr>
      <vt:lpstr>Historical Foundations Ancient Steganography</vt:lpstr>
      <vt:lpstr>What is Digital Steganography? The Art of Concealing Digital Information</vt:lpstr>
      <vt:lpstr>Steganalysis The Art of Detecting Hidden Messages</vt:lpstr>
      <vt:lpstr>Steganalysis The Art of Detecting Hidden Messages</vt:lpstr>
      <vt:lpstr>Steganalysis The Art of Detecting Hidden Messages</vt:lpstr>
      <vt:lpstr>Steganalysis The Art of Detecting Hidden Messages</vt:lpstr>
      <vt:lpstr>Steganalysis The Art of Detecting Hidden Messages</vt:lpstr>
      <vt:lpstr>introduction</vt:lpstr>
      <vt:lpstr>Core Principles of Information Security The Three Pillars of Information Security</vt:lpstr>
      <vt:lpstr>Securing Information Encryption vs. Information Hiding</vt:lpstr>
      <vt:lpstr>Information Hiding vs. Encryption Why Both Matter</vt:lpstr>
      <vt:lpstr>Information Hiding vs. Encryption Differences, Pros &amp; 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Adib</dc:creator>
  <cp:lastModifiedBy>ADIB</cp:lastModifiedBy>
  <cp:revision>164</cp:revision>
  <dcterms:created xsi:type="dcterms:W3CDTF">2025-02-14T04:57:05Z</dcterms:created>
  <dcterms:modified xsi:type="dcterms:W3CDTF">2025-03-04T09:30:09Z</dcterms:modified>
</cp:coreProperties>
</file>